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  <p:sldMasterId id="2147483900" r:id="rId2"/>
  </p:sldMasterIdLst>
  <p:notesMasterIdLst>
    <p:notesMasterId r:id="rId11"/>
  </p:notesMasterIdLst>
  <p:sldIdLst>
    <p:sldId id="296" r:id="rId3"/>
    <p:sldId id="291" r:id="rId4"/>
    <p:sldId id="293" r:id="rId5"/>
    <p:sldId id="289" r:id="rId6"/>
    <p:sldId id="292" r:id="rId7"/>
    <p:sldId id="290" r:id="rId8"/>
    <p:sldId id="294" r:id="rId9"/>
    <p:sldId id="295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681B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2495" autoAdjust="0"/>
    <p:restoredTop sz="94660"/>
  </p:normalViewPr>
  <p:slideViewPr>
    <p:cSldViewPr>
      <p:cViewPr varScale="1">
        <p:scale>
          <a:sx n="107" d="100"/>
          <a:sy n="107" d="100"/>
        </p:scale>
        <p:origin x="-101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52464F5-3C61-4C23-96DE-312334C3C8FB}" type="datetimeFigureOut">
              <a:rPr lang="en-US"/>
              <a:pPr>
                <a:defRPr/>
              </a:pPr>
              <a:t>8/27/2013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CA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A1D5160-BBD1-47B1-BE86-DCA804626AA6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962864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FE9EA-BA13-4515-98CE-6466E6956E50}" type="datetimeFigureOut">
              <a:rPr lang="en-US"/>
              <a:pPr>
                <a:defRPr/>
              </a:pPr>
              <a:t>8/27/2013</a:t>
            </a:fld>
            <a:endParaRPr lang="en-CA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F813E-0A9B-4355-99D5-053F766A5247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A352F9E-90B6-4913-8D45-D931AEA77561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8/27/2013</a:t>
            </a:fld>
            <a:endParaRPr lang="en-CA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D8326E-D476-43E9-8E69-99484FAF98E1}" type="slidenum">
              <a:rPr lang="en-CA" smtClean="0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CA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4691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E63C02-C8BE-43AB-9C72-16592BFD9712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8/27/2013</a:t>
            </a:fld>
            <a:endParaRPr lang="en-CA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B8F982-8CF6-448B-9621-F97C10EC241B}" type="slidenum">
              <a:rPr lang="en-CA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CA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11582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125ED6A-7E53-4681-B9C3-4651CEF27C85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8/27/2013</a:t>
            </a:fld>
            <a:endParaRPr lang="en-CA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590361-1122-49D4-83BD-C1DF72640A80}" type="slidenum">
              <a:rPr lang="en-CA" smtClean="0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CA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4516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79E6BDA-D1EE-439C-B7C0-DDA6166B1921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8/27/2013</a:t>
            </a:fld>
            <a:endParaRPr lang="en-CA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6703B7-8F3A-4765-AC66-47FA400C4334}" type="slidenum">
              <a:rPr lang="en-CA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CA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50984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28A859-3A63-429E-8683-592499E0BE40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8/27/2013</a:t>
            </a:fld>
            <a:endParaRPr lang="en-CA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429720-CEC7-459B-9A2A-D3249DC89874}" type="slidenum">
              <a:rPr lang="en-CA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CA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1779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B036F7-5EF3-4C5E-996E-E7284A9D7851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8/27/2013</a:t>
            </a:fld>
            <a:endParaRPr lang="en-CA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736EF3-8581-46B9-84CC-07EFE5038157}" type="slidenum">
              <a:rPr lang="en-CA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CA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62256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6F341BB-968F-498D-8555-EB1AB3956F31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8/27/2013</a:t>
            </a:fld>
            <a:endParaRPr lang="en-CA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039B25-9E32-446D-98DB-B79759715883}" type="slidenum">
              <a:rPr lang="en-CA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CA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06221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7EE8B9D-7044-44C8-8A69-181BF7B68656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8/27/2013</a:t>
            </a:fld>
            <a:endParaRPr lang="en-CA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DC32C9-E9CF-4B71-8630-8AE1BD308243}" type="slidenum">
              <a:rPr lang="en-CA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CA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19503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Arial" pitchFamily="34" charset="0"/>
            </a:endParaRPr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7D42176-1691-441F-A768-3B34A0A3B30D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8/27/2013</a:t>
            </a:fld>
            <a:endParaRPr lang="en-CA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EA6C5ADD-4517-476A-9403-E63EF2734F48}" type="slidenum">
              <a:rPr lang="en-CA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CA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95753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52AAD5B-F956-4D8D-B4F7-9529AC156692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8/27/2013</a:t>
            </a:fld>
            <a:endParaRPr lang="en-CA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66D17F-7C63-4E4A-A924-96F56609EB23}" type="slidenum">
              <a:rPr lang="en-CA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CA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925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01CE95-14EA-4B0E-8A4A-044A37ABB34A}" type="datetimeFigureOut">
              <a:rPr lang="en-US"/>
              <a:pPr>
                <a:defRPr/>
              </a:pPr>
              <a:t>8/27/2013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E1BE07-9DF4-42D4-94F0-EA53FF8B797E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EC2964-D39A-462F-9C4D-FB22D74D481B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8/27/2013</a:t>
            </a:fld>
            <a:endParaRPr lang="en-CA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DFBF4A-5FB5-44C5-A2C0-1BF434F219C8}" type="slidenum">
              <a:rPr lang="en-CA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CA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303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9FE13D-77A8-4E9B-A7B3-7352D015B874}" type="datetimeFigureOut">
              <a:rPr lang="en-US"/>
              <a:pPr>
                <a:defRPr/>
              </a:pPr>
              <a:t>8/27/2013</a:t>
            </a:fld>
            <a:endParaRPr lang="en-CA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F93049-3B6E-4BCC-A7CC-0B17666D4604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C84C5-EFEE-44D7-BFD3-B36D86809E6B}" type="datetimeFigureOut">
              <a:rPr lang="en-US"/>
              <a:pPr>
                <a:defRPr/>
              </a:pPr>
              <a:t>8/27/2013</a:t>
            </a:fld>
            <a:endParaRPr lang="en-CA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9587B-2BA2-4888-947D-FF583838C926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4E560-BA1C-4F03-9249-E2A8759087C0}" type="datetimeFigureOut">
              <a:rPr lang="en-US"/>
              <a:pPr>
                <a:defRPr/>
              </a:pPr>
              <a:t>8/27/2013</a:t>
            </a:fld>
            <a:endParaRPr lang="en-CA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4B5790-91EF-4A2B-BD24-54904EC7AB4C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8FBE88-76E7-4A72-A60B-963A48A3AB2A}" type="datetimeFigureOut">
              <a:rPr lang="en-US"/>
              <a:pPr>
                <a:defRPr/>
              </a:pPr>
              <a:t>8/27/2013</a:t>
            </a:fld>
            <a:endParaRPr lang="en-CA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993655-B9BD-44A0-88D6-4D5687D11759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6E9D51-65D4-4FE9-9E86-C7C8FA9D6A6F}" type="datetimeFigureOut">
              <a:rPr lang="en-US"/>
              <a:pPr>
                <a:defRPr/>
              </a:pPr>
              <a:t>8/27/2013</a:t>
            </a:fld>
            <a:endParaRPr lang="en-CA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4524F-27EA-4550-B566-B16D01E578B8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497E40-7541-482D-AB38-BAD4458841C3}" type="datetimeFigureOut">
              <a:rPr lang="en-US"/>
              <a:pPr>
                <a:defRPr/>
              </a:pPr>
              <a:t>8/27/2013</a:t>
            </a:fld>
            <a:endParaRPr lang="en-CA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479767-B779-4260-89F0-472877A438F7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67BD47-0C70-434B-822A-010C6B92C36E}" type="datetimeFigureOut">
              <a:rPr lang="en-US"/>
              <a:pPr>
                <a:defRPr/>
              </a:pPr>
              <a:t>8/27/2013</a:t>
            </a:fld>
            <a:endParaRPr lang="en-CA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7124F-71B0-442B-AB77-94BEFB998A75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309DF05D-8CDA-49D3-9E10-01DEB8C3BA76}" type="datetimeFigureOut">
              <a:rPr lang="en-US"/>
              <a:pPr>
                <a:defRPr/>
              </a:pPr>
              <a:t>8/27/2013</a:t>
            </a:fld>
            <a:endParaRPr lang="en-C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1090B282-6878-4422-977E-EDD395424A7E}" type="slidenum">
              <a:rPr lang="en-CA"/>
              <a:pPr>
                <a:defRPr/>
              </a:pPr>
              <a:t>‹#›</a:t>
            </a:fld>
            <a:endParaRPr lang="en-CA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8" r:id="rId1"/>
    <p:sldLayoutId id="2147483899" r:id="rId2"/>
    <p:sldLayoutId id="2147483897" r:id="rId3"/>
    <p:sldLayoutId id="2147483896" r:id="rId4"/>
    <p:sldLayoutId id="2147483895" r:id="rId5"/>
    <p:sldLayoutId id="2147483894" r:id="rId6"/>
    <p:sldLayoutId id="2147483893" r:id="rId7"/>
    <p:sldLayoutId id="2147483892" r:id="rId8"/>
    <p:sldLayoutId id="2147483891" r:id="rId9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3EFCAFC7-AA7F-46A5-9596-E08C3FF40F7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8/27/2013</a:t>
            </a:fld>
            <a:endParaRPr lang="en-CA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CA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9D9C19D7-D505-43D6-A8B7-0EE5C25F3612}" type="slidenum">
              <a:rPr lang="en-CA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CA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33730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Arial" pitchFamily="34" charset="0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Arial" pitchFamily="34" charset="0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Arial" pitchFamily="34" charset="0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Arial" pitchFamily="34" charset="0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Arial" pitchFamily="34" charset="0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drgabormate.com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2895600"/>
            <a:ext cx="7851648" cy="18288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dirty="0" smtClean="0">
                <a:solidFill>
                  <a:srgbClr val="FF9933"/>
                </a:solidFill>
              </a:rPr>
              <a:t>Central Lakes Regional Planning Team</a:t>
            </a:r>
            <a:endParaRPr lang="en-CA" sz="4800" dirty="0">
              <a:solidFill>
                <a:srgbClr val="FF9933"/>
              </a:solidFill>
            </a:endParaRPr>
          </a:p>
        </p:txBody>
      </p:sp>
      <p:sp>
        <p:nvSpPr>
          <p:cNvPr id="11267" name="Subtitle 2"/>
          <p:cNvSpPr>
            <a:spLocks noGrp="1"/>
          </p:cNvSpPr>
          <p:nvPr>
            <p:ph type="subTitle" idx="1"/>
          </p:nvPr>
        </p:nvSpPr>
        <p:spPr>
          <a:xfrm>
            <a:off x="1066800" y="4876801"/>
            <a:ext cx="7772400" cy="1371600"/>
          </a:xfrm>
        </p:spPr>
        <p:txBody>
          <a:bodyPr/>
          <a:lstStyle/>
          <a:p>
            <a:pPr marR="0" eaLnBrk="1" hangingPunct="1">
              <a:lnSpc>
                <a:spcPct val="80000"/>
              </a:lnSpc>
            </a:pPr>
            <a:endParaRPr lang="en-US" sz="2500" dirty="0" smtClean="0"/>
          </a:p>
          <a:p>
            <a:pPr marR="0" eaLnBrk="1" hangingPunct="1">
              <a:lnSpc>
                <a:spcPct val="80000"/>
              </a:lnSpc>
            </a:pPr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Dual Credit Tool Kit:  </a:t>
            </a:r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Developing Relationships</a:t>
            </a:r>
            <a:endParaRPr lang="en-C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 descr="LightSunOnly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28599"/>
            <a:ext cx="3245898" cy="3267067"/>
          </a:xfrm>
          <a:prstGeom prst="rect">
            <a:avLst/>
          </a:prstGeom>
          <a:effectLst>
            <a:reflection blurRad="6350" stA="50000" endA="300" endPos="55500" dist="508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874473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xfrm>
            <a:off x="304800" y="457200"/>
            <a:ext cx="8763000" cy="1143000"/>
          </a:xfrm>
        </p:spPr>
        <p:txBody>
          <a:bodyPr/>
          <a:lstStyle/>
          <a:p>
            <a:r>
              <a:rPr lang="en-CA" sz="3600" dirty="0" smtClean="0"/>
              <a:t>Dual Credit Tool Kit: Developing Relationships</a:t>
            </a:r>
            <a:endParaRPr lang="en-CA" sz="3600" dirty="0" smtClean="0"/>
          </a:p>
        </p:txBody>
      </p:sp>
      <p:sp>
        <p:nvSpPr>
          <p:cNvPr id="24579" name="Rectangle 3"/>
          <p:cNvSpPr>
            <a:spLocks noGrp="1"/>
          </p:cNvSpPr>
          <p:nvPr>
            <p:ph type="body" idx="1"/>
          </p:nvPr>
        </p:nvSpPr>
        <p:spPr>
          <a:xfrm>
            <a:off x="381000" y="2707452"/>
            <a:ext cx="8229600" cy="3893403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CA" sz="2400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CA" sz="2400" dirty="0" smtClean="0">
                <a:latin typeface="Arial" pitchFamily="34" charset="0"/>
                <a:cs typeface="Arial" pitchFamily="34" charset="0"/>
              </a:rPr>
              <a:t>brain functions implicated in all dysfunctional</a:t>
            </a:r>
          </a:p>
          <a:p>
            <a:pPr>
              <a:buFont typeface="Wingdings 2" pitchFamily="18" charset="2"/>
              <a:buNone/>
            </a:pPr>
            <a:r>
              <a:rPr lang="en-CA" sz="2400" dirty="0" smtClean="0">
                <a:latin typeface="Arial" pitchFamily="34" charset="0"/>
                <a:cs typeface="Arial" pitchFamily="34" charset="0"/>
              </a:rPr>
              <a:t>childhood and adult behaviours:</a:t>
            </a:r>
          </a:p>
          <a:p>
            <a:r>
              <a:rPr lang="en-CA" sz="2400" dirty="0" smtClean="0">
                <a:latin typeface="Arial" pitchFamily="34" charset="0"/>
                <a:cs typeface="Arial" pitchFamily="34" charset="0"/>
              </a:rPr>
              <a:t>Impulse </a:t>
            </a:r>
            <a:r>
              <a:rPr lang="en-CA" sz="2400" dirty="0" smtClean="0">
                <a:latin typeface="Arial" pitchFamily="34" charset="0"/>
                <a:cs typeface="Arial" pitchFamily="34" charset="0"/>
              </a:rPr>
              <a:t>control</a:t>
            </a:r>
          </a:p>
          <a:p>
            <a:r>
              <a:rPr lang="en-CA" sz="2400" dirty="0" smtClean="0">
                <a:latin typeface="Arial" pitchFamily="34" charset="0"/>
                <a:cs typeface="Arial" pitchFamily="34" charset="0"/>
              </a:rPr>
              <a:t>Social awareness</a:t>
            </a:r>
          </a:p>
          <a:p>
            <a:r>
              <a:rPr lang="en-CA" sz="2400" dirty="0" smtClean="0">
                <a:latin typeface="Arial" pitchFamily="34" charset="0"/>
                <a:cs typeface="Arial" pitchFamily="34" charset="0"/>
              </a:rPr>
              <a:t>Attention to what is appropriate</a:t>
            </a:r>
          </a:p>
          <a:p>
            <a:r>
              <a:rPr lang="en-CA" sz="2400" dirty="0" smtClean="0">
                <a:latin typeface="Arial" pitchFamily="34" charset="0"/>
                <a:cs typeface="Arial" pitchFamily="34" charset="0"/>
              </a:rPr>
              <a:t>Emotional self-regulation</a:t>
            </a:r>
          </a:p>
          <a:p>
            <a:endParaRPr lang="en-CA" dirty="0" smtClean="0"/>
          </a:p>
          <a:p>
            <a:pPr>
              <a:buFont typeface="Wingdings 2" pitchFamily="18" charset="2"/>
              <a:buNone/>
            </a:pPr>
            <a:endParaRPr lang="en-CA" dirty="0" smtClean="0"/>
          </a:p>
        </p:txBody>
      </p:sp>
      <p:pic>
        <p:nvPicPr>
          <p:cNvPr id="6" name="Picture 5" descr="LightSunOnly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07702" y="4114800"/>
            <a:ext cx="1798098" cy="1809825"/>
          </a:xfrm>
          <a:prstGeom prst="rect">
            <a:avLst/>
          </a:prstGeom>
          <a:effectLst>
            <a:reflection blurRad="6350" stA="50000" endA="300" endPos="55500" dist="50800" dir="5400000" sy="-100000" algn="bl" rotWithShape="0"/>
          </a:effectLst>
        </p:spPr>
      </p:pic>
      <p:sp>
        <p:nvSpPr>
          <p:cNvPr id="2" name="TextBox 1"/>
          <p:cNvSpPr txBox="1"/>
          <p:nvPr/>
        </p:nvSpPr>
        <p:spPr>
          <a:xfrm>
            <a:off x="76200" y="6311975"/>
            <a:ext cx="609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CA" sz="2000" dirty="0"/>
              <a:t>Based on research done by Gabor Mate M.D</a:t>
            </a:r>
            <a:r>
              <a:rPr lang="en-CA" sz="2000" dirty="0">
                <a:solidFill>
                  <a:srgbClr val="85DFD0"/>
                </a:solidFill>
              </a:rPr>
              <a:t>.</a:t>
            </a:r>
            <a:endParaRPr lang="en-CA" sz="2000" dirty="0">
              <a:solidFill>
                <a:srgbClr val="85DFD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1600200"/>
            <a:ext cx="7924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b="1" dirty="0"/>
              <a:t>Recognizing the </a:t>
            </a:r>
            <a:r>
              <a:rPr lang="en-CA" sz="2000" b="1" dirty="0" smtClean="0"/>
              <a:t>consequences of impaired attachments/relationships</a:t>
            </a:r>
            <a:endParaRPr lang="en-US" sz="20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/>
          </p:cNvSpPr>
          <p:nvPr>
            <p:ph type="body" idx="1"/>
          </p:nvPr>
        </p:nvSpPr>
        <p:spPr>
          <a:xfrm>
            <a:off x="457200" y="990600"/>
            <a:ext cx="8229600" cy="5334000"/>
          </a:xfrm>
        </p:spPr>
        <p:txBody>
          <a:bodyPr/>
          <a:lstStyle/>
          <a:p>
            <a:pPr marL="495300" indent="-495300" eaLnBrk="1" hangingPunct="1">
              <a:buFont typeface="Wingdings 2" pitchFamily="18" charset="2"/>
              <a:buNone/>
            </a:pPr>
            <a:r>
              <a:rPr lang="en-CA" sz="2200" dirty="0" smtClean="0">
                <a:latin typeface="Arial" pitchFamily="34" charset="0"/>
                <a:cs typeface="Arial" pitchFamily="34" charset="0"/>
              </a:rPr>
              <a:t>The brain’s three core defences against vulnerability</a:t>
            </a:r>
          </a:p>
          <a:p>
            <a:pPr marL="495300" indent="-495300" eaLnBrk="1" hangingPunct="1">
              <a:buFont typeface="Wingdings 2" pitchFamily="18" charset="2"/>
              <a:buNone/>
            </a:pPr>
            <a:r>
              <a:rPr lang="en-CA" sz="2200" dirty="0" smtClean="0">
                <a:latin typeface="Arial" pitchFamily="34" charset="0"/>
                <a:cs typeface="Arial" pitchFamily="34" charset="0"/>
              </a:rPr>
              <a:t>and their implications to mental illness:</a:t>
            </a:r>
          </a:p>
          <a:p>
            <a:pPr marL="495300" indent="-495300">
              <a:buFont typeface="Wingdings 2" pitchFamily="18" charset="2"/>
              <a:buAutoNum type="alphaLcParenR"/>
            </a:pPr>
            <a:endParaRPr lang="en-CA" sz="2200" dirty="0" smtClean="0">
              <a:latin typeface="Arial" pitchFamily="34" charset="0"/>
              <a:cs typeface="Arial" pitchFamily="34" charset="0"/>
            </a:endParaRPr>
          </a:p>
          <a:p>
            <a:pPr marL="495300" indent="-495300">
              <a:buFont typeface="Wingdings 2" pitchFamily="18" charset="2"/>
              <a:buAutoNum type="alphaLcParenR"/>
            </a:pPr>
            <a:r>
              <a:rPr lang="en-CA" sz="2200" dirty="0" smtClean="0">
                <a:latin typeface="Arial" pitchFamily="34" charset="0"/>
                <a:cs typeface="Arial" pitchFamily="34" charset="0"/>
              </a:rPr>
              <a:t>Shut-down</a:t>
            </a:r>
          </a:p>
          <a:p>
            <a:pPr marL="495300" indent="-495300">
              <a:buFont typeface="Wingdings 2" pitchFamily="18" charset="2"/>
              <a:buAutoNum type="alphaLcParenR"/>
            </a:pPr>
            <a:endParaRPr lang="en-CA" sz="2200" dirty="0" smtClean="0">
              <a:latin typeface="Arial" pitchFamily="34" charset="0"/>
              <a:cs typeface="Arial" pitchFamily="34" charset="0"/>
            </a:endParaRPr>
          </a:p>
          <a:p>
            <a:pPr marL="495300" indent="-495300">
              <a:buFont typeface="Wingdings 2" pitchFamily="18" charset="2"/>
              <a:buAutoNum type="alphaLcParenR"/>
            </a:pPr>
            <a:r>
              <a:rPr lang="en-CA" sz="2200" dirty="0" smtClean="0">
                <a:latin typeface="Arial" pitchFamily="34" charset="0"/>
                <a:cs typeface="Arial" pitchFamily="34" charset="0"/>
              </a:rPr>
              <a:t>Detachment (emotional withdrawal, not caring)</a:t>
            </a:r>
          </a:p>
          <a:p>
            <a:pPr marL="495300" indent="-495300">
              <a:buFont typeface="Wingdings 2" pitchFamily="18" charset="2"/>
              <a:buAutoNum type="alphaLcParenR"/>
            </a:pPr>
            <a:endParaRPr lang="en-CA" sz="2200" dirty="0" smtClean="0">
              <a:latin typeface="Arial" pitchFamily="34" charset="0"/>
              <a:cs typeface="Arial" pitchFamily="34" charset="0"/>
            </a:endParaRPr>
          </a:p>
          <a:p>
            <a:pPr marL="495300" indent="-495300">
              <a:buFont typeface="Wingdings 2" pitchFamily="18" charset="2"/>
              <a:buAutoNum type="alphaLcParenR"/>
            </a:pPr>
            <a:r>
              <a:rPr lang="en-CA" sz="2200" dirty="0" smtClean="0">
                <a:latin typeface="Arial" pitchFamily="34" charset="0"/>
                <a:cs typeface="Arial" pitchFamily="34" charset="0"/>
              </a:rPr>
              <a:t>Dissociation (i.e.. ADHD to psychosis)</a:t>
            </a:r>
          </a:p>
          <a:p>
            <a:pPr marL="495300" indent="-495300">
              <a:buFont typeface="Wingdings 2" pitchFamily="18" charset="2"/>
              <a:buNone/>
            </a:pPr>
            <a:endParaRPr lang="en-CA" sz="2200" dirty="0" smtClean="0">
              <a:latin typeface="Arial" pitchFamily="34" charset="0"/>
              <a:cs typeface="Arial" pitchFamily="34" charset="0"/>
            </a:endParaRPr>
          </a:p>
          <a:p>
            <a:pPr marL="495300" indent="-495300">
              <a:buFont typeface="Wingdings 2" pitchFamily="18" charset="2"/>
              <a:buAutoNum type="alphaLcParenR"/>
            </a:pPr>
            <a:endParaRPr lang="en-CA" sz="2200" dirty="0" smtClean="0">
              <a:latin typeface="Arial" pitchFamily="34" charset="0"/>
              <a:cs typeface="Arial" pitchFamily="34" charset="0"/>
            </a:endParaRPr>
          </a:p>
          <a:p>
            <a:pPr marL="495300" indent="-495300">
              <a:buFont typeface="Wingdings 2" pitchFamily="18" charset="2"/>
              <a:buNone/>
            </a:pPr>
            <a:r>
              <a:rPr lang="en-CA" sz="2200" dirty="0" smtClean="0">
                <a:latin typeface="Arial" pitchFamily="34" charset="0"/>
                <a:cs typeface="Arial" pitchFamily="34" charset="0"/>
              </a:rPr>
              <a:t>Please go to  </a:t>
            </a:r>
            <a:r>
              <a:rPr lang="en-CA" sz="2200" dirty="0" smtClean="0">
                <a:latin typeface="Arial" pitchFamily="34" charset="0"/>
                <a:cs typeface="Arial" pitchFamily="34" charset="0"/>
                <a:hlinkClick r:id="rId2"/>
              </a:rPr>
              <a:t>http://drgabormate.com/</a:t>
            </a:r>
            <a:r>
              <a:rPr lang="en-CA" sz="2200" dirty="0" smtClean="0">
                <a:latin typeface="Arial" pitchFamily="34" charset="0"/>
                <a:cs typeface="Arial" pitchFamily="34" charset="0"/>
              </a:rPr>
              <a:t> to read some very worthy</a:t>
            </a:r>
          </a:p>
          <a:p>
            <a:pPr marL="495300" indent="-495300">
              <a:buFont typeface="Wingdings 2" pitchFamily="18" charset="2"/>
              <a:buNone/>
            </a:pPr>
            <a:r>
              <a:rPr lang="en-CA" sz="2200" dirty="0" smtClean="0">
                <a:latin typeface="Arial" pitchFamily="34" charset="0"/>
                <a:cs typeface="Arial" pitchFamily="34" charset="0"/>
              </a:rPr>
              <a:t>articles by Gabor Mate M.D. on childhood development,</a:t>
            </a:r>
          </a:p>
          <a:p>
            <a:pPr marL="495300" indent="-495300">
              <a:buFont typeface="Wingdings 2" pitchFamily="18" charset="2"/>
              <a:buNone/>
            </a:pPr>
            <a:r>
              <a:rPr lang="en-CA" sz="2200" dirty="0" smtClean="0">
                <a:latin typeface="Arial" pitchFamily="34" charset="0"/>
                <a:cs typeface="Arial" pitchFamily="34" charset="0"/>
              </a:rPr>
              <a:t>relationships, addictions, troubled youth, etc.</a:t>
            </a:r>
          </a:p>
          <a:p>
            <a:pPr marL="495300" indent="-495300">
              <a:buFont typeface="Wingdings 2" pitchFamily="18" charset="2"/>
              <a:buAutoNum type="alphaLcParenR"/>
            </a:pPr>
            <a:endParaRPr lang="en-CA" sz="2200" dirty="0" smtClean="0">
              <a:solidFill>
                <a:srgbClr val="FF33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1143000"/>
          </a:xfrm>
        </p:spPr>
        <p:txBody>
          <a:bodyPr/>
          <a:lstStyle/>
          <a:p>
            <a:r>
              <a:rPr lang="en-CA" sz="2800" b="1" dirty="0" smtClean="0"/>
              <a:t>Important things to know and remember…</a:t>
            </a:r>
            <a:br>
              <a:rPr lang="en-CA" sz="2800" b="1" dirty="0" smtClean="0"/>
            </a:br>
            <a:endParaRPr lang="en-CA" sz="2800" b="1" dirty="0" smtClean="0"/>
          </a:p>
        </p:txBody>
      </p:sp>
      <p:sp>
        <p:nvSpPr>
          <p:cNvPr id="22531" name="Rectangle 3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5410200"/>
          </a:xfrm>
        </p:spPr>
        <p:txBody>
          <a:bodyPr/>
          <a:lstStyle/>
          <a:p>
            <a:r>
              <a:rPr lang="en-CA" sz="2000" dirty="0" smtClean="0">
                <a:latin typeface="Arial" pitchFamily="34" charset="0"/>
                <a:cs typeface="Arial" pitchFamily="34" charset="0"/>
              </a:rPr>
              <a:t>Relationships are not about love, they are about response and understanding.</a:t>
            </a:r>
          </a:p>
          <a:p>
            <a:endParaRPr lang="en-CA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CA" sz="2000" dirty="0" smtClean="0">
                <a:latin typeface="Arial" pitchFamily="34" charset="0"/>
                <a:cs typeface="Arial" pitchFamily="34" charset="0"/>
              </a:rPr>
              <a:t>The adolescent brain is still developing</a:t>
            </a:r>
          </a:p>
          <a:p>
            <a:endParaRPr lang="en-CA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CA" sz="2000" dirty="0" smtClean="0">
                <a:latin typeface="Arial" pitchFamily="34" charset="0"/>
                <a:cs typeface="Arial" pitchFamily="34" charset="0"/>
              </a:rPr>
              <a:t>We need to understand ourselves before we can build healthy relationships with others</a:t>
            </a:r>
          </a:p>
          <a:p>
            <a:endParaRPr lang="en-CA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CA" sz="2000" dirty="0" smtClean="0">
                <a:latin typeface="Arial" pitchFamily="34" charset="0"/>
                <a:cs typeface="Arial" pitchFamily="34" charset="0"/>
              </a:rPr>
              <a:t>Youth react to how we are at that moment</a:t>
            </a:r>
          </a:p>
          <a:p>
            <a:endParaRPr lang="en-CA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CA" sz="2000" dirty="0" smtClean="0">
                <a:latin typeface="Arial" pitchFamily="34" charset="0"/>
                <a:cs typeface="Arial" pitchFamily="34" charset="0"/>
              </a:rPr>
              <a:t>Impulse regulation is something we are not born with, and</a:t>
            </a:r>
          </a:p>
          <a:p>
            <a:pPr>
              <a:buFont typeface="Wingdings 2" pitchFamily="18" charset="2"/>
              <a:buNone/>
            </a:pPr>
            <a:r>
              <a:rPr lang="en-CA" sz="2000" dirty="0" smtClean="0">
                <a:latin typeface="Arial" pitchFamily="34" charset="0"/>
                <a:cs typeface="Arial" pitchFamily="34" charset="0"/>
              </a:rPr>
              <a:t>    for many of these students it has not been developed</a:t>
            </a:r>
          </a:p>
          <a:p>
            <a:endParaRPr lang="en-CA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CA" sz="2000" dirty="0" smtClean="0">
                <a:latin typeface="Arial" pitchFamily="34" charset="0"/>
                <a:cs typeface="Arial" pitchFamily="34" charset="0"/>
              </a:rPr>
              <a:t>Sensitive youth are born with that temperament</a:t>
            </a:r>
          </a:p>
          <a:p>
            <a:endParaRPr lang="en-CA" sz="2200" dirty="0" smtClean="0">
              <a:solidFill>
                <a:srgbClr val="FF3300"/>
              </a:solidFill>
            </a:endParaRPr>
          </a:p>
          <a:p>
            <a:endParaRPr lang="en-CA" sz="2200" dirty="0" smtClean="0">
              <a:solidFill>
                <a:srgbClr val="FF3300"/>
              </a:solidFill>
            </a:endParaRPr>
          </a:p>
        </p:txBody>
      </p:sp>
      <p:pic>
        <p:nvPicPr>
          <p:cNvPr id="6" name="Picture 5" descr="LightSunOnly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79427" y="4197350"/>
            <a:ext cx="1798098" cy="1809825"/>
          </a:xfrm>
          <a:prstGeom prst="rect">
            <a:avLst/>
          </a:prstGeom>
          <a:effectLst>
            <a:reflection blurRad="6350" stA="50000" endA="300" endPos="55500" dist="50800" dir="5400000" sy="-100000" algn="bl" rotWithShape="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r>
              <a:rPr lang="en-CA" sz="2800" b="1" smtClean="0"/>
              <a:t>Important things to know and remember…  (cont’d)</a:t>
            </a:r>
            <a:br>
              <a:rPr lang="en-CA" sz="2800" b="1" smtClean="0"/>
            </a:br>
            <a:endParaRPr lang="en-CA" sz="2800" b="1" smtClean="0"/>
          </a:p>
        </p:txBody>
      </p:sp>
      <p:sp>
        <p:nvSpPr>
          <p:cNvPr id="29699" name="Rectangle 3"/>
          <p:cNvSpPr>
            <a:spLocks noGrp="1"/>
          </p:cNvSpPr>
          <p:nvPr>
            <p:ph type="body" idx="1"/>
          </p:nvPr>
        </p:nvSpPr>
        <p:spPr>
          <a:xfrm>
            <a:off x="457200" y="1524000"/>
            <a:ext cx="8229600" cy="5181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CA" sz="2000" dirty="0" smtClean="0">
                <a:latin typeface="Arial" pitchFamily="34" charset="0"/>
                <a:cs typeface="Arial" pitchFamily="34" charset="0"/>
              </a:rPr>
              <a:t>Stress interferes with attachments and this interferes with development   </a:t>
            </a:r>
          </a:p>
          <a:p>
            <a:pPr>
              <a:lnSpc>
                <a:spcPct val="80000"/>
              </a:lnSpc>
            </a:pPr>
            <a:endParaRPr lang="en-CA" sz="2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en-CA" sz="2000" dirty="0" smtClean="0">
                <a:latin typeface="Arial" pitchFamily="34" charset="0"/>
                <a:cs typeface="Arial" pitchFamily="34" charset="0"/>
              </a:rPr>
              <a:t>We need not focus on the behaviour of the student but our relationship with the child and what may be causing the behaviour</a:t>
            </a:r>
          </a:p>
          <a:p>
            <a:pPr>
              <a:lnSpc>
                <a:spcPct val="80000"/>
              </a:lnSpc>
            </a:pPr>
            <a:endParaRPr lang="en-CA" sz="2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en-CA" sz="2000" dirty="0" smtClean="0">
                <a:latin typeface="Arial" pitchFamily="34" charset="0"/>
                <a:cs typeface="Arial" pitchFamily="34" charset="0"/>
              </a:rPr>
              <a:t>The environment that one grows up in does not only shape their behaviour but the biology of the human brain.  (i.e. improper development of incentive/motivation circuit may cause one to feel the need to use nicotine, cocaine, </a:t>
            </a:r>
            <a:r>
              <a:rPr lang="en-CA" sz="2000" dirty="0" err="1" smtClean="0">
                <a:latin typeface="Arial" pitchFamily="34" charset="0"/>
                <a:cs typeface="Arial" pitchFamily="34" charset="0"/>
              </a:rPr>
              <a:t>etc</a:t>
            </a:r>
            <a:r>
              <a:rPr lang="en-CA" sz="2000" dirty="0" smtClean="0">
                <a:latin typeface="Arial" pitchFamily="34" charset="0"/>
                <a:cs typeface="Arial" pitchFamily="34" charset="0"/>
              </a:rPr>
              <a:t>)  This could be due to their past attachments, relationships, or stress. </a:t>
            </a:r>
          </a:p>
          <a:p>
            <a:pPr>
              <a:lnSpc>
                <a:spcPct val="80000"/>
              </a:lnSpc>
            </a:pPr>
            <a:endParaRPr lang="en-CA" sz="2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en-CA" sz="2000" dirty="0" smtClean="0">
                <a:latin typeface="Arial" pitchFamily="34" charset="0"/>
                <a:cs typeface="Arial" pitchFamily="34" charset="0"/>
              </a:rPr>
              <a:t>They will use whatever substance they may be addicted to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CA" sz="2000" dirty="0" smtClean="0">
                <a:latin typeface="Arial" pitchFamily="34" charset="0"/>
                <a:cs typeface="Arial" pitchFamily="34" charset="0"/>
              </a:rPr>
              <a:t>    in the attempt to solve a problem and achieve one of  the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CA" sz="2000" dirty="0" smtClean="0">
                <a:latin typeface="Arial" pitchFamily="34" charset="0"/>
                <a:cs typeface="Arial" pitchFamily="34" charset="0"/>
              </a:rPr>
              <a:t>    following three qualities</a:t>
            </a:r>
          </a:p>
          <a:p>
            <a:pPr lvl="2">
              <a:lnSpc>
                <a:spcPct val="80000"/>
              </a:lnSpc>
              <a:buFont typeface="Wingdings 2" pitchFamily="18" charset="2"/>
              <a:buNone/>
            </a:pPr>
            <a:r>
              <a:rPr lang="en-CA" sz="2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CA" sz="2000" dirty="0" smtClean="0">
                <a:latin typeface="Arial" pitchFamily="34" charset="0"/>
                <a:cs typeface="Arial" pitchFamily="34" charset="0"/>
              </a:rPr>
              <a:t>) relieve pain</a:t>
            </a:r>
          </a:p>
          <a:p>
            <a:pPr lvl="2">
              <a:lnSpc>
                <a:spcPct val="80000"/>
              </a:lnSpc>
              <a:buFont typeface="Wingdings 2" pitchFamily="18" charset="2"/>
              <a:buNone/>
            </a:pPr>
            <a:r>
              <a:rPr lang="en-CA" sz="2000" dirty="0" smtClean="0">
                <a:latin typeface="Arial" pitchFamily="34" charset="0"/>
                <a:cs typeface="Arial" pitchFamily="34" charset="0"/>
              </a:rPr>
              <a:t>ii) pleasure/reward</a:t>
            </a:r>
          </a:p>
          <a:p>
            <a:pPr lvl="2">
              <a:lnSpc>
                <a:spcPct val="80000"/>
              </a:lnSpc>
              <a:buFont typeface="Wingdings 2" pitchFamily="18" charset="2"/>
              <a:buNone/>
            </a:pPr>
            <a:r>
              <a:rPr lang="en-CA" sz="2000" dirty="0" smtClean="0">
                <a:latin typeface="Arial" pitchFamily="34" charset="0"/>
                <a:cs typeface="Arial" pitchFamily="34" charset="0"/>
              </a:rPr>
              <a:t>iii) attachment</a:t>
            </a:r>
          </a:p>
        </p:txBody>
      </p:sp>
      <p:pic>
        <p:nvPicPr>
          <p:cNvPr id="6" name="Picture 5" descr="LightSunOnly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03227" y="4578350"/>
            <a:ext cx="1798098" cy="1809825"/>
          </a:xfrm>
          <a:prstGeom prst="rect">
            <a:avLst/>
          </a:prstGeom>
          <a:effectLst>
            <a:reflection blurRad="6350" stA="50000" endA="300" endPos="55500" dist="50800" dir="5400000" sy="-100000" algn="bl" rotWithShape="0"/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CA" sz="3200" b="1" dirty="0" smtClean="0"/>
              <a:t>Building Relationships With the Student and Keeping Them Engaged</a:t>
            </a:r>
          </a:p>
        </p:txBody>
      </p:sp>
      <p:sp>
        <p:nvSpPr>
          <p:cNvPr id="2355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CA" sz="2200" dirty="0" smtClean="0"/>
              <a:t>Create a safe environment</a:t>
            </a:r>
          </a:p>
          <a:p>
            <a:pPr>
              <a:lnSpc>
                <a:spcPct val="80000"/>
              </a:lnSpc>
            </a:pPr>
            <a:r>
              <a:rPr lang="en-CA" sz="2200" dirty="0" smtClean="0"/>
              <a:t>Tell them about yourself</a:t>
            </a:r>
          </a:p>
          <a:p>
            <a:pPr>
              <a:lnSpc>
                <a:spcPct val="80000"/>
              </a:lnSpc>
            </a:pPr>
            <a:r>
              <a:rPr lang="en-CA" sz="2200" dirty="0" smtClean="0"/>
              <a:t>Find out students history…(from the individual themselves!!)</a:t>
            </a:r>
          </a:p>
          <a:p>
            <a:pPr>
              <a:lnSpc>
                <a:spcPct val="80000"/>
              </a:lnSpc>
            </a:pPr>
            <a:r>
              <a:rPr lang="en-CA" sz="2200" dirty="0" smtClean="0"/>
              <a:t>Help students find their passion and gift and work with it</a:t>
            </a:r>
          </a:p>
          <a:p>
            <a:pPr>
              <a:lnSpc>
                <a:spcPct val="80000"/>
              </a:lnSpc>
            </a:pPr>
            <a:r>
              <a:rPr lang="en-CA" sz="2200" dirty="0" smtClean="0"/>
              <a:t>See each student individually</a:t>
            </a:r>
          </a:p>
          <a:p>
            <a:pPr>
              <a:lnSpc>
                <a:spcPct val="80000"/>
              </a:lnSpc>
            </a:pPr>
            <a:r>
              <a:rPr lang="en-CA" sz="2200" dirty="0" smtClean="0"/>
              <a:t>Find out what THEY want to learn</a:t>
            </a:r>
          </a:p>
          <a:p>
            <a:pPr>
              <a:lnSpc>
                <a:spcPct val="80000"/>
              </a:lnSpc>
            </a:pPr>
            <a:r>
              <a:rPr lang="en-CA" sz="2200" dirty="0" smtClean="0"/>
              <a:t>Build responsibility</a:t>
            </a:r>
          </a:p>
          <a:p>
            <a:pPr>
              <a:lnSpc>
                <a:spcPct val="80000"/>
              </a:lnSpc>
            </a:pPr>
            <a:r>
              <a:rPr lang="en-CA" sz="2200" dirty="0" smtClean="0"/>
              <a:t>Be flexible</a:t>
            </a:r>
          </a:p>
          <a:p>
            <a:pPr>
              <a:lnSpc>
                <a:spcPct val="80000"/>
              </a:lnSpc>
            </a:pPr>
            <a:r>
              <a:rPr lang="en-CA" sz="2200" dirty="0" smtClean="0"/>
              <a:t>Show empathy</a:t>
            </a:r>
          </a:p>
          <a:p>
            <a:pPr>
              <a:lnSpc>
                <a:spcPct val="80000"/>
              </a:lnSpc>
            </a:pPr>
            <a:r>
              <a:rPr lang="en-CA" sz="2200" dirty="0" smtClean="0"/>
              <a:t>Ask about their interests outside of school</a:t>
            </a:r>
          </a:p>
          <a:p>
            <a:pPr>
              <a:lnSpc>
                <a:spcPct val="80000"/>
              </a:lnSpc>
            </a:pPr>
            <a:r>
              <a:rPr lang="en-CA" sz="2200" dirty="0" smtClean="0"/>
              <a:t>Make gratitude a part of their everyday lives</a:t>
            </a:r>
          </a:p>
          <a:p>
            <a:pPr>
              <a:lnSpc>
                <a:spcPct val="80000"/>
              </a:lnSpc>
            </a:pPr>
            <a:r>
              <a:rPr lang="en-CA" sz="2200" dirty="0" smtClean="0"/>
              <a:t>Celebrate </a:t>
            </a:r>
            <a:r>
              <a:rPr lang="en-CA" sz="2200" dirty="0" smtClean="0"/>
              <a:t>heroes</a:t>
            </a:r>
            <a:endParaRPr lang="en-CA" sz="2200" dirty="0" smtClean="0"/>
          </a:p>
          <a:p>
            <a:pPr>
              <a:lnSpc>
                <a:spcPct val="80000"/>
              </a:lnSpc>
            </a:pPr>
            <a:endParaRPr lang="en-CA" sz="2200" dirty="0" smtClean="0">
              <a:solidFill>
                <a:srgbClr val="FF3300"/>
              </a:solidFill>
            </a:endParaRPr>
          </a:p>
          <a:p>
            <a:pPr>
              <a:lnSpc>
                <a:spcPct val="80000"/>
              </a:lnSpc>
            </a:pPr>
            <a:endParaRPr lang="en-CA" sz="2200" dirty="0" smtClean="0"/>
          </a:p>
        </p:txBody>
      </p:sp>
      <p:pic>
        <p:nvPicPr>
          <p:cNvPr id="6" name="Picture 5" descr="LightSunOnly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03227" y="4425950"/>
            <a:ext cx="1798098" cy="1809825"/>
          </a:xfrm>
          <a:prstGeom prst="rect">
            <a:avLst/>
          </a:prstGeom>
          <a:effectLst>
            <a:reflection blurRad="6350" stA="50000" endA="300" endPos="55500" dist="50800" dir="5400000" sy="-100000" algn="bl" rotWithShape="0"/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2800" dirty="0" smtClean="0"/>
              <a:t>Before you can get to know anything about your students, they need to get to know themselves…</a:t>
            </a:r>
          </a:p>
        </p:txBody>
      </p:sp>
      <p:sp>
        <p:nvSpPr>
          <p:cNvPr id="3277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 2" pitchFamily="18" charset="2"/>
              <a:buNone/>
            </a:pPr>
            <a:endParaRPr lang="en-CA" sz="2200" dirty="0" smtClean="0"/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en-CA" sz="2200" dirty="0" smtClean="0">
                <a:latin typeface="Arial" pitchFamily="34" charset="0"/>
                <a:cs typeface="Arial" pitchFamily="34" charset="0"/>
              </a:rPr>
              <a:t>Try using some of the of the following tools with your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en-CA" sz="2200" dirty="0" smtClean="0">
                <a:latin typeface="Arial" pitchFamily="34" charset="0"/>
                <a:cs typeface="Arial" pitchFamily="34" charset="0"/>
              </a:rPr>
              <a:t>students to help them to discover who they are and how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en-CA" sz="2200" dirty="0" smtClean="0">
                <a:latin typeface="Arial" pitchFamily="34" charset="0"/>
                <a:cs typeface="Arial" pitchFamily="34" charset="0"/>
              </a:rPr>
              <a:t>they learn and communicate best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endParaRPr lang="en-CA" sz="22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</a:pPr>
            <a:r>
              <a:rPr lang="en-CA" sz="2200" dirty="0" smtClean="0">
                <a:latin typeface="Arial" pitchFamily="34" charset="0"/>
                <a:cs typeface="Arial" pitchFamily="34" charset="0"/>
              </a:rPr>
              <a:t>Attitude Inventory</a:t>
            </a:r>
          </a:p>
          <a:p>
            <a:pPr>
              <a:lnSpc>
                <a:spcPct val="90000"/>
              </a:lnSpc>
            </a:pPr>
            <a:r>
              <a:rPr lang="en-CA" sz="2200" dirty="0" smtClean="0">
                <a:latin typeface="Arial" pitchFamily="34" charset="0"/>
                <a:cs typeface="Arial" pitchFamily="34" charset="0"/>
              </a:rPr>
              <a:t>Values Survey</a:t>
            </a:r>
          </a:p>
          <a:p>
            <a:pPr>
              <a:lnSpc>
                <a:spcPct val="90000"/>
              </a:lnSpc>
            </a:pPr>
            <a:r>
              <a:rPr lang="en-CA" sz="2200" dirty="0" smtClean="0">
                <a:latin typeface="Arial" pitchFamily="34" charset="0"/>
                <a:cs typeface="Arial" pitchFamily="34" charset="0"/>
              </a:rPr>
              <a:t>Skills and Interests</a:t>
            </a:r>
          </a:p>
          <a:p>
            <a:pPr>
              <a:lnSpc>
                <a:spcPct val="90000"/>
              </a:lnSpc>
            </a:pPr>
            <a:r>
              <a:rPr lang="en-CA" sz="2200" dirty="0" smtClean="0">
                <a:latin typeface="Arial" pitchFamily="34" charset="0"/>
                <a:cs typeface="Arial" pitchFamily="34" charset="0"/>
              </a:rPr>
              <a:t>Multiple Intelligences Assessment </a:t>
            </a:r>
          </a:p>
          <a:p>
            <a:pPr>
              <a:lnSpc>
                <a:spcPct val="90000"/>
              </a:lnSpc>
            </a:pPr>
            <a:r>
              <a:rPr lang="en-CA" sz="2200" dirty="0" smtClean="0">
                <a:latin typeface="Arial" pitchFamily="34" charset="0"/>
                <a:cs typeface="Arial" pitchFamily="34" charset="0"/>
              </a:rPr>
              <a:t>My Temperaments Assessment</a:t>
            </a:r>
          </a:p>
          <a:p>
            <a:pPr>
              <a:lnSpc>
                <a:spcPct val="90000"/>
              </a:lnSpc>
            </a:pPr>
            <a:r>
              <a:rPr lang="en-CA" sz="2200" dirty="0" smtClean="0">
                <a:latin typeface="Arial" pitchFamily="34" charset="0"/>
                <a:cs typeface="Arial" pitchFamily="34" charset="0"/>
              </a:rPr>
              <a:t>My Learning Style Questionnaire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endParaRPr lang="en-CA" sz="2200" i="1" dirty="0" smtClean="0"/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endParaRPr lang="en-CA" sz="2200" i="1" dirty="0" smtClean="0"/>
          </a:p>
        </p:txBody>
      </p:sp>
      <p:pic>
        <p:nvPicPr>
          <p:cNvPr id="6" name="Picture 5" descr="LightSunOnly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0982" y="4502019"/>
            <a:ext cx="1760767" cy="1772493"/>
          </a:xfrm>
          <a:prstGeom prst="rect">
            <a:avLst/>
          </a:prstGeom>
          <a:effectLst>
            <a:reflection blurRad="6350" stA="50000" endA="300" endPos="55500" dist="50800" dir="5400000" sy="-100000" algn="bl" rotWithShape="0"/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8229600" cy="49530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CA" dirty="0" smtClean="0">
                <a:latin typeface="Arial" pitchFamily="34" charset="0"/>
                <a:cs typeface="Arial" pitchFamily="34" charset="0"/>
              </a:rPr>
              <a:t>Other great resources in the tool box to use to “Get To</a:t>
            </a:r>
          </a:p>
          <a:p>
            <a:pPr>
              <a:buFont typeface="Wingdings 2" pitchFamily="18" charset="2"/>
              <a:buNone/>
            </a:pPr>
            <a:r>
              <a:rPr lang="en-CA" dirty="0" smtClean="0">
                <a:latin typeface="Arial" pitchFamily="34" charset="0"/>
                <a:cs typeface="Arial" pitchFamily="34" charset="0"/>
              </a:rPr>
              <a:t>Know” and/or “Build Relationships” with/and amongst</a:t>
            </a:r>
          </a:p>
          <a:p>
            <a:pPr>
              <a:buFont typeface="Wingdings 2" pitchFamily="18" charset="2"/>
              <a:buNone/>
            </a:pPr>
            <a:r>
              <a:rPr lang="en-CA" dirty="0" smtClean="0">
                <a:latin typeface="Arial" pitchFamily="34" charset="0"/>
                <a:cs typeface="Arial" pitchFamily="34" charset="0"/>
              </a:rPr>
              <a:t>your students…</a:t>
            </a:r>
          </a:p>
          <a:p>
            <a:pPr>
              <a:buFont typeface="Wingdings 2" pitchFamily="18" charset="2"/>
              <a:buNone/>
            </a:pPr>
            <a:endParaRPr lang="en-CA" dirty="0" smtClean="0">
              <a:latin typeface="Arial" pitchFamily="34" charset="0"/>
              <a:cs typeface="Arial" pitchFamily="34" charset="0"/>
            </a:endParaRPr>
          </a:p>
          <a:p>
            <a:r>
              <a:rPr lang="en-CA" dirty="0" smtClean="0">
                <a:latin typeface="Arial" pitchFamily="34" charset="0"/>
                <a:cs typeface="Arial" pitchFamily="34" charset="0"/>
              </a:rPr>
              <a:t>Introductory Journal #1</a:t>
            </a:r>
          </a:p>
          <a:p>
            <a:r>
              <a:rPr lang="en-CA" dirty="0" smtClean="0">
                <a:latin typeface="Arial" pitchFamily="34" charset="0"/>
                <a:cs typeface="Arial" pitchFamily="34" charset="0"/>
              </a:rPr>
              <a:t>Field Trip/Guest Speaker Ideas</a:t>
            </a:r>
          </a:p>
          <a:p>
            <a:pPr>
              <a:buFont typeface="Wingdings 2" pitchFamily="18" charset="2"/>
              <a:buNone/>
            </a:pPr>
            <a:endParaRPr lang="en-CA" dirty="0" smtClean="0"/>
          </a:p>
          <a:p>
            <a:endParaRPr lang="en-CA" dirty="0" smtClean="0"/>
          </a:p>
          <a:p>
            <a:pPr>
              <a:buFont typeface="Wingdings 2" pitchFamily="18" charset="2"/>
              <a:buNone/>
            </a:pPr>
            <a:endParaRPr lang="en-CA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248</TotalTime>
  <Words>499</Words>
  <Application>Microsoft Office PowerPoint</Application>
  <PresentationFormat>On-screen Show (4:3)</PresentationFormat>
  <Paragraphs>83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Flow</vt:lpstr>
      <vt:lpstr>1_Flow</vt:lpstr>
      <vt:lpstr>Central Lakes Regional Planning Team</vt:lpstr>
      <vt:lpstr>Dual Credit Tool Kit: Developing Relationships</vt:lpstr>
      <vt:lpstr>PowerPoint Presentation</vt:lpstr>
      <vt:lpstr>Important things to know and remember… </vt:lpstr>
      <vt:lpstr>Important things to know and remember…  (cont’d) </vt:lpstr>
      <vt:lpstr>Building Relationships With the Student and Keeping Them Engaged</vt:lpstr>
      <vt:lpstr>Before you can get to know anything about your students, they need to get to know themselves…</vt:lpstr>
      <vt:lpstr>PowerPoint Presentation</vt:lpstr>
    </vt:vector>
  </TitlesOfParts>
  <Company>Georgian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Central Lakes Regional Planning Team</dc:title>
  <dc:creator>Michelle Rao</dc:creator>
  <cp:lastModifiedBy>Michelle Rao</cp:lastModifiedBy>
  <cp:revision>15</cp:revision>
  <dcterms:created xsi:type="dcterms:W3CDTF">2013-07-24T18:05:07Z</dcterms:created>
  <dcterms:modified xsi:type="dcterms:W3CDTF">2013-08-27T15:50:30Z</dcterms:modified>
</cp:coreProperties>
</file>