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710" r:id="rId2"/>
  </p:sldMasterIdLst>
  <p:notesMasterIdLst>
    <p:notesMasterId r:id="rId25"/>
  </p:notesMasterIdLst>
  <p:handoutMasterIdLst>
    <p:handoutMasterId r:id="rId26"/>
  </p:handoutMasterIdLst>
  <p:sldIdLst>
    <p:sldId id="257" r:id="rId3"/>
    <p:sldId id="256" r:id="rId4"/>
    <p:sldId id="260" r:id="rId5"/>
    <p:sldId id="274" r:id="rId6"/>
    <p:sldId id="279" r:id="rId7"/>
    <p:sldId id="264" r:id="rId8"/>
    <p:sldId id="270" r:id="rId9"/>
    <p:sldId id="259" r:id="rId10"/>
    <p:sldId id="265" r:id="rId11"/>
    <p:sldId id="262" r:id="rId12"/>
    <p:sldId id="266" r:id="rId13"/>
    <p:sldId id="272" r:id="rId14"/>
    <p:sldId id="273" r:id="rId15"/>
    <p:sldId id="275" r:id="rId16"/>
    <p:sldId id="258" r:id="rId17"/>
    <p:sldId id="277" r:id="rId18"/>
    <p:sldId id="271" r:id="rId19"/>
    <p:sldId id="278" r:id="rId20"/>
    <p:sldId id="267" r:id="rId21"/>
    <p:sldId id="276" r:id="rId22"/>
    <p:sldId id="282" r:id="rId23"/>
    <p:sldId id="280" r:id="rId24"/>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00">
          <p15:clr>
            <a:srgbClr val="A4A3A4"/>
          </p15:clr>
        </p15:guide>
        <p15:guide id="3" orient="horz" pos="432">
          <p15:clr>
            <a:srgbClr val="A4A3A4"/>
          </p15:clr>
        </p15:guide>
        <p15:guide id="4" orient="horz" pos="3751">
          <p15:clr>
            <a:srgbClr val="A4A3A4"/>
          </p15:clr>
        </p15:guide>
        <p15:guide id="5" orient="horz" pos="1246">
          <p15:clr>
            <a:srgbClr val="A4A3A4"/>
          </p15:clr>
        </p15:guide>
        <p15:guide id="6" orient="horz" pos="1848" userDrawn="1">
          <p15:clr>
            <a:srgbClr val="A4A3A4"/>
          </p15:clr>
        </p15:guide>
        <p15:guide id="7" pos="2880">
          <p15:clr>
            <a:srgbClr val="A4A3A4"/>
          </p15:clr>
        </p15:guide>
        <p15:guide id="8" pos="192">
          <p15:clr>
            <a:srgbClr val="A4A3A4"/>
          </p15:clr>
        </p15:guide>
        <p15:guide id="9" pos="384">
          <p15:clr>
            <a:srgbClr val="A4A3A4"/>
          </p15:clr>
        </p15:guide>
        <p15:guide id="10" pos="413">
          <p15:clr>
            <a:srgbClr val="A4A3A4"/>
          </p15:clr>
        </p15:guide>
        <p15:guide id="11" pos="5571">
          <p15:clr>
            <a:srgbClr val="A4A3A4"/>
          </p15:clr>
        </p15:guide>
        <p15:guide id="12" pos="5373">
          <p15:clr>
            <a:srgbClr val="A4A3A4"/>
          </p15:clr>
        </p15:guide>
        <p15:guide id="13" pos="2174">
          <p15:clr>
            <a:srgbClr val="A4A3A4"/>
          </p15:clr>
        </p15:guide>
        <p15:guide id="14" pos="2312">
          <p15:clr>
            <a:srgbClr val="A4A3A4"/>
          </p15:clr>
        </p15:guide>
        <p15:guide id="15" pos="3589">
          <p15:clr>
            <a:srgbClr val="A4A3A4"/>
          </p15:clr>
        </p15:guide>
        <p15:guide id="16" pos="3448">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0" autoAdjust="0"/>
  </p:normalViewPr>
  <p:slideViewPr>
    <p:cSldViewPr snapToGrid="0">
      <p:cViewPr varScale="1">
        <p:scale>
          <a:sx n="114" d="100"/>
          <a:sy n="114" d="100"/>
        </p:scale>
        <p:origin x="1560" y="114"/>
      </p:cViewPr>
      <p:guideLst>
        <p:guide orient="horz" pos="2160"/>
        <p:guide orient="horz" pos="4100"/>
        <p:guide orient="horz" pos="432"/>
        <p:guide orient="horz" pos="3751"/>
        <p:guide orient="horz" pos="1246"/>
        <p:guide orient="horz" pos="1848"/>
        <p:guide pos="2880"/>
        <p:guide pos="192"/>
        <p:guide pos="384"/>
        <p:guide pos="413"/>
        <p:guide pos="5571"/>
        <p:guide pos="5373"/>
        <p:guide pos="2174"/>
        <p:guide pos="2312"/>
        <p:guide pos="3589"/>
        <p:guide pos="3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108"/>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5A01FB35-722A-434C-998A-55361814406F}" type="datetimeFigureOut">
              <a:rPr lang="en-US" smtClean="0"/>
              <a:t>1/27/2022</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07E432C5-6B74-436C-BF48-7B17754AB941}" type="slidenum">
              <a:rPr lang="en-US" smtClean="0"/>
              <a:t>‹#›</a:t>
            </a:fld>
            <a:endParaRPr lang="en-US"/>
          </a:p>
        </p:txBody>
      </p:sp>
    </p:spTree>
    <p:extLst>
      <p:ext uri="{BB962C8B-B14F-4D97-AF65-F5344CB8AC3E}">
        <p14:creationId xmlns:p14="http://schemas.microsoft.com/office/powerpoint/2010/main" val="354198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8F82F6A0-C5BF-4844-9288-8F7F8AE79D55}" type="datetimeFigureOut">
              <a:rPr lang="en-US" smtClean="0"/>
              <a:t>1/27/2022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E765CA8-773C-4672-86C7-BF3D1D8903CC}" type="slidenum">
              <a:rPr lang="en-US" smtClean="0"/>
              <a:t>‹#›</a:t>
            </a:fld>
            <a:endParaRPr lang="en-US"/>
          </a:p>
        </p:txBody>
      </p:sp>
    </p:spTree>
    <p:extLst>
      <p:ext uri="{BB962C8B-B14F-4D97-AF65-F5344CB8AC3E}">
        <p14:creationId xmlns:p14="http://schemas.microsoft.com/office/powerpoint/2010/main" val="281182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168239"/>
          </a:xfrm>
          <a:prstGeom prst="rect">
            <a:avLst/>
          </a:prstGeom>
        </p:spPr>
        <p:txBody>
          <a:bodyPr/>
          <a:lstStyle/>
          <a:p>
            <a:r>
              <a:rPr lang="en-US"/>
              <a:t>Click icon to add picture</a:t>
            </a:r>
          </a:p>
        </p:txBody>
      </p:sp>
      <p:sp>
        <p:nvSpPr>
          <p:cNvPr id="2" name="Rectangle 1"/>
          <p:cNvSpPr/>
          <p:nvPr userDrawn="1"/>
        </p:nvSpPr>
        <p:spPr>
          <a:xfrm>
            <a:off x="0" y="4168239"/>
            <a:ext cx="9144000" cy="2689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1" hasCustomPrompt="1"/>
          </p:nvPr>
        </p:nvSpPr>
        <p:spPr>
          <a:xfrm>
            <a:off x="4724400" y="63246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dirty="0"/>
              <a:t>Add your department here</a:t>
            </a:r>
          </a:p>
        </p:txBody>
      </p:sp>
      <p:sp>
        <p:nvSpPr>
          <p:cNvPr id="14" name="Text Placeholder 13"/>
          <p:cNvSpPr>
            <a:spLocks noGrp="1" noChangeAspect="1"/>
          </p:cNvSpPr>
          <p:nvPr>
            <p:ph type="body" sz="quarter" idx="12" hasCustomPrompt="1"/>
          </p:nvPr>
        </p:nvSpPr>
        <p:spPr>
          <a:xfrm>
            <a:off x="318337" y="4648200"/>
            <a:ext cx="8229600" cy="1143000"/>
          </a:xfrm>
          <a:prstGeom prst="rect">
            <a:avLst/>
          </a:prstGeom>
        </p:spPr>
        <p:txBody>
          <a:bodyPr lIns="0" tIns="0" rIns="0" bIns="0"/>
          <a:lstStyle>
            <a:lvl1pPr>
              <a:spcBef>
                <a:spcPts val="0"/>
              </a:spcBef>
              <a:defRPr sz="3200" b="0" cap="none" baseline="0">
                <a:latin typeface="+mj-lt"/>
              </a:defRPr>
            </a:lvl1pPr>
          </a:lstStyle>
          <a:p>
            <a:pPr lvl="0"/>
            <a:r>
              <a:rPr lang="en-US" dirty="0"/>
              <a:t>Title goes here</a:t>
            </a:r>
          </a:p>
          <a:p>
            <a:pPr lvl="0"/>
            <a:r>
              <a:rPr lang="en-US" dirty="0"/>
              <a:t>It can be on 2 lines – use sentence case</a:t>
            </a:r>
          </a:p>
        </p:txBody>
      </p:sp>
      <p:sp>
        <p:nvSpPr>
          <p:cNvPr id="15" name="Text Placeholder 11"/>
          <p:cNvSpPr>
            <a:spLocks noGrp="1"/>
          </p:cNvSpPr>
          <p:nvPr>
            <p:ph type="body" sz="quarter" idx="13" hasCustomPrompt="1"/>
          </p:nvPr>
        </p:nvSpPr>
        <p:spPr>
          <a:xfrm>
            <a:off x="4724400" y="60198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dirty="0"/>
              <a:t>Add your name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402428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Picture Background with content - A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179249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icture Background with content - A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40848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A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2" hasCustomPrompt="1"/>
          </p:nvPr>
        </p:nvSpPr>
        <p:spPr>
          <a:xfrm>
            <a:off x="-1" y="4495800"/>
            <a:ext cx="5473701" cy="1439863"/>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7" name="Rectangle 6"/>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17"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bg1"/>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p:txBody>
      </p:sp>
      <p:sp>
        <p:nvSpPr>
          <p:cNvPr id="18"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dirty="0"/>
              <a:t>##</a:t>
            </a:r>
          </a:p>
        </p:txBody>
      </p:sp>
    </p:spTree>
    <p:extLst>
      <p:ext uri="{BB962C8B-B14F-4D97-AF65-F5344CB8AC3E}">
        <p14:creationId xmlns:p14="http://schemas.microsoft.com/office/powerpoint/2010/main" val="7413644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A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2" hasCustomPrompt="1"/>
          </p:nvPr>
        </p:nvSpPr>
        <p:spPr>
          <a:xfrm>
            <a:off x="0" y="4495800"/>
            <a:ext cx="5473701" cy="1439862"/>
          </a:xfrm>
          <a:prstGeom prst="rect">
            <a:avLst/>
          </a:prstGeom>
          <a:solidFill>
            <a:schemeClr val="bg2">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accent5"/>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p:txBody>
      </p:sp>
      <p:sp>
        <p:nvSpPr>
          <p:cNvPr id="4"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dirty="0"/>
              <a:t>##</a:t>
            </a:r>
          </a:p>
        </p:txBody>
      </p:sp>
      <p:sp>
        <p:nvSpPr>
          <p:cNvPr id="7" name="Rectangle 6"/>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51564111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 A">
    <p:spTree>
      <p:nvGrpSpPr>
        <p:cNvPr id="1" name=""/>
        <p:cNvGrpSpPr/>
        <p:nvPr/>
      </p:nvGrpSpPr>
      <p:grpSpPr>
        <a:xfrm>
          <a:off x="0" y="0"/>
          <a:ext cx="0" cy="0"/>
          <a:chOff x="0" y="0"/>
          <a:chExt cx="0" cy="0"/>
        </a:xfrm>
      </p:grpSpPr>
      <p:sp>
        <p:nvSpPr>
          <p:cNvPr id="2" name="Rectangle 1"/>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Bullet heading – sentence case</a:t>
            </a:r>
          </a:p>
        </p:txBody>
      </p:sp>
      <p:sp>
        <p:nvSpPr>
          <p:cNvPr id="12" name="Text Placeholder 11"/>
          <p:cNvSpPr>
            <a:spLocks noGrp="1"/>
          </p:cNvSpPr>
          <p:nvPr>
            <p:ph type="body" sz="quarter" idx="10" hasCustomPrompt="1"/>
          </p:nvPr>
        </p:nvSpPr>
        <p:spPr>
          <a:xfrm>
            <a:off x="655638" y="1978025"/>
            <a:ext cx="7874000" cy="3976688"/>
          </a:xfrm>
          <a:prstGeom prst="rect">
            <a:avLst/>
          </a:prstGeom>
        </p:spPr>
        <p:txBody>
          <a:bodyPr lIns="0" tIns="0" rIns="0" bIns="0"/>
          <a:lstStyle>
            <a:lvl1pPr marL="182880" indent="-182880">
              <a:buFont typeface="Arial" panose="020B0604020202020204" pitchFamily="34" charset="0"/>
              <a:buChar char="•"/>
              <a:defRPr sz="2800">
                <a:solidFill>
                  <a:schemeClr val="tx1"/>
                </a:solidFill>
                <a:latin typeface="+mj-lt"/>
              </a:defRPr>
            </a:lvl1pPr>
            <a:lvl2pPr marL="640080" indent="-228600">
              <a:buFont typeface="Calibri" panose="020F0502020204030204"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Calibri" panose="020F0502020204030204"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43275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s with graphics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Bullet heading – sentence case</a:t>
            </a:r>
          </a:p>
        </p:txBody>
      </p:sp>
      <p:sp>
        <p:nvSpPr>
          <p:cNvPr id="12" name="Text Placeholder 11"/>
          <p:cNvSpPr>
            <a:spLocks noGrp="1"/>
          </p:cNvSpPr>
          <p:nvPr>
            <p:ph type="body" sz="quarter" idx="10"/>
          </p:nvPr>
        </p:nvSpPr>
        <p:spPr>
          <a:xfrm>
            <a:off x="655638" y="1978025"/>
            <a:ext cx="3459162" cy="3976688"/>
          </a:xfrm>
          <a:prstGeom prst="rect">
            <a:avLst/>
          </a:prstGeom>
        </p:spPr>
        <p:txBody>
          <a:bodyPr lIns="0" tIns="0" rIns="0" bIns="0"/>
          <a:lstStyle>
            <a:lvl1pPr marL="182880" indent="-182880">
              <a:spcBef>
                <a:spcPts val="1800"/>
              </a:spcBef>
              <a:buFont typeface="Arial" panose="020B0604020202020204" pitchFamily="34" charset="0"/>
              <a:buChar char="•"/>
              <a:defRPr sz="2800">
                <a:solidFill>
                  <a:schemeClr val="tx1"/>
                </a:solidFill>
                <a:latin typeface="+mj-lt"/>
              </a:defRPr>
            </a:lvl1pPr>
            <a:lvl2pPr marL="640080" indent="-228600">
              <a:buFont typeface="Avenir LT Std 65 Medium"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Avenir LT Std 65 Medium"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noChangeAspect="1"/>
          </p:cNvSpPr>
          <p:nvPr>
            <p:ph sz="quarter" idx="11"/>
          </p:nvPr>
        </p:nvSpPr>
        <p:spPr>
          <a:xfrm>
            <a:off x="4419600" y="1981200"/>
            <a:ext cx="4114800" cy="3962400"/>
          </a:xfrm>
          <a:prstGeom prst="rect">
            <a:avLst/>
          </a:prstGeom>
        </p:spPr>
        <p:txBody>
          <a:body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138627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mart art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572029"/>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1 line chart/smart art heading – sentence case</a:t>
            </a:r>
          </a:p>
        </p:txBody>
      </p:sp>
      <p:sp>
        <p:nvSpPr>
          <p:cNvPr id="8" name="Text Placeholder 12"/>
          <p:cNvSpPr>
            <a:spLocks noGrp="1"/>
          </p:cNvSpPr>
          <p:nvPr>
            <p:ph type="body" sz="quarter" idx="11" hasCustomPrompt="1"/>
          </p:nvPr>
        </p:nvSpPr>
        <p:spPr>
          <a:xfrm>
            <a:off x="655639" y="5169561"/>
            <a:ext cx="7874000" cy="736600"/>
          </a:xfrm>
          <a:prstGeom prst="rect">
            <a:avLst/>
          </a:prstGeom>
        </p:spPr>
        <p:txBody>
          <a:bodyPr lIns="0" tIns="0" rIns="0" bIns="0"/>
          <a:lstStyle>
            <a:lvl1pPr>
              <a:defRPr sz="180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r>
              <a:rPr lang="en-US" dirty="0" err="1"/>
              <a:t>Sed</a:t>
            </a:r>
            <a:r>
              <a:rPr lang="en-US" dirty="0"/>
              <a:t> a </a:t>
            </a:r>
            <a:r>
              <a:rPr lang="en-US" dirty="0" err="1"/>
              <a:t>cursus</a:t>
            </a:r>
            <a:r>
              <a:rPr lang="en-US" dirty="0"/>
              <a:t> magna, </a:t>
            </a:r>
            <a:r>
              <a:rPr lang="en-US" dirty="0" err="1"/>
              <a:t>vel</a:t>
            </a:r>
            <a:r>
              <a:rPr lang="en-US" dirty="0"/>
              <a:t> </a:t>
            </a:r>
            <a:r>
              <a:rPr lang="en-US" dirty="0" err="1"/>
              <a:t>sagittis</a:t>
            </a:r>
            <a:r>
              <a:rPr lang="en-US" dirty="0"/>
              <a:t> </a:t>
            </a:r>
            <a:r>
              <a:rPr lang="en-US" dirty="0" err="1"/>
              <a:t>urna</a:t>
            </a:r>
            <a:r>
              <a:rPr lang="en-US" dirty="0"/>
              <a:t>. </a:t>
            </a:r>
            <a:r>
              <a:rPr lang="en-US" dirty="0" err="1"/>
              <a:t>Proin</a:t>
            </a:r>
            <a:r>
              <a:rPr lang="en-US" dirty="0"/>
              <a:t> </a:t>
            </a:r>
            <a:r>
              <a:rPr lang="en-US" dirty="0" err="1"/>
              <a:t>vestibulum</a:t>
            </a:r>
            <a:r>
              <a:rPr lang="en-US" dirty="0"/>
              <a:t> </a:t>
            </a:r>
            <a:r>
              <a:rPr lang="en-US" dirty="0" err="1"/>
              <a:t>risus</a:t>
            </a:r>
            <a:r>
              <a:rPr lang="en-US" dirty="0"/>
              <a:t>. </a:t>
            </a:r>
          </a:p>
        </p:txBody>
      </p:sp>
      <p:sp>
        <p:nvSpPr>
          <p:cNvPr id="11" name="Content Placeholder 10"/>
          <p:cNvSpPr>
            <a:spLocks noGrp="1"/>
          </p:cNvSpPr>
          <p:nvPr>
            <p:ph sz="quarter" idx="12"/>
          </p:nvPr>
        </p:nvSpPr>
        <p:spPr>
          <a:xfrm>
            <a:off x="655638" y="1350629"/>
            <a:ext cx="7874000" cy="3556932"/>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92572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s Right Side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2 line chart/smart art heading goes here – sentence case</a:t>
            </a:r>
          </a:p>
        </p:txBody>
      </p:sp>
      <p:sp>
        <p:nvSpPr>
          <p:cNvPr id="8" name="Text Placeholder 12"/>
          <p:cNvSpPr>
            <a:spLocks noGrp="1"/>
          </p:cNvSpPr>
          <p:nvPr>
            <p:ph type="body" sz="quarter" idx="11" hasCustomPrompt="1"/>
          </p:nvPr>
        </p:nvSpPr>
        <p:spPr>
          <a:xfrm>
            <a:off x="655639" y="1978025"/>
            <a:ext cx="2795586" cy="3976688"/>
          </a:xfrm>
          <a:prstGeom prst="rect">
            <a:avLst/>
          </a:prstGeom>
        </p:spPr>
        <p:txBody>
          <a:bodyPr lIns="0" tIns="0" rIns="0" bIns="0" anchor="ctr"/>
          <a:lstStyle>
            <a:lvl1pPr>
              <a:defRPr sz="180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r>
              <a:rPr lang="en-US" dirty="0" err="1"/>
              <a:t>Sed</a:t>
            </a:r>
            <a:r>
              <a:rPr lang="en-US" dirty="0"/>
              <a:t> a </a:t>
            </a:r>
            <a:r>
              <a:rPr lang="en-US" dirty="0" err="1"/>
              <a:t>cursus</a:t>
            </a:r>
            <a:r>
              <a:rPr lang="en-US" dirty="0"/>
              <a:t> magna, </a:t>
            </a:r>
            <a:r>
              <a:rPr lang="en-US" dirty="0" err="1"/>
              <a:t>vel</a:t>
            </a:r>
            <a:r>
              <a:rPr lang="en-US" dirty="0"/>
              <a:t> </a:t>
            </a:r>
            <a:r>
              <a:rPr lang="en-US" dirty="0" err="1"/>
              <a:t>sagittis</a:t>
            </a:r>
            <a:r>
              <a:rPr lang="en-US" dirty="0"/>
              <a:t> </a:t>
            </a:r>
            <a:r>
              <a:rPr lang="en-US" dirty="0" err="1"/>
              <a:t>urna</a:t>
            </a:r>
            <a:r>
              <a:rPr lang="en-US" dirty="0"/>
              <a:t>. </a:t>
            </a:r>
            <a:r>
              <a:rPr lang="en-US" dirty="0" err="1"/>
              <a:t>Proin</a:t>
            </a:r>
            <a:r>
              <a:rPr lang="en-US" dirty="0"/>
              <a:t> </a:t>
            </a:r>
            <a:r>
              <a:rPr lang="en-US" dirty="0" err="1"/>
              <a:t>vestibulum</a:t>
            </a:r>
            <a:r>
              <a:rPr lang="en-US" dirty="0"/>
              <a:t> </a:t>
            </a:r>
            <a:r>
              <a:rPr lang="en-US" dirty="0" err="1"/>
              <a:t>risus</a:t>
            </a:r>
            <a:r>
              <a:rPr lang="en-US" dirty="0"/>
              <a:t>. </a:t>
            </a:r>
          </a:p>
        </p:txBody>
      </p:sp>
      <p:sp>
        <p:nvSpPr>
          <p:cNvPr id="11" name="Content Placeholder 10"/>
          <p:cNvSpPr>
            <a:spLocks noGrp="1"/>
          </p:cNvSpPr>
          <p:nvPr>
            <p:ph sz="quarter" idx="12"/>
          </p:nvPr>
        </p:nvSpPr>
        <p:spPr>
          <a:xfrm>
            <a:off x="3670300" y="1978025"/>
            <a:ext cx="4859338" cy="3976688"/>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114987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2 column - A">
    <p:spTree>
      <p:nvGrpSpPr>
        <p:cNvPr id="1" name=""/>
        <p:cNvGrpSpPr/>
        <p:nvPr/>
      </p:nvGrpSpPr>
      <p:grpSpPr>
        <a:xfrm>
          <a:off x="0" y="0"/>
          <a:ext cx="0" cy="0"/>
          <a:chOff x="0" y="0"/>
          <a:chExt cx="0" cy="0"/>
        </a:xfrm>
      </p:grpSpPr>
      <p:sp>
        <p:nvSpPr>
          <p:cNvPr id="9" name="Content Placeholder 10"/>
          <p:cNvSpPr>
            <a:spLocks noGrp="1"/>
          </p:cNvSpPr>
          <p:nvPr>
            <p:ph sz="quarter" idx="13"/>
          </p:nvPr>
        </p:nvSpPr>
        <p:spPr>
          <a:xfrm>
            <a:off x="4618594" y="1733955"/>
            <a:ext cx="4525406" cy="2966177"/>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11" name="Content Placeholder 10"/>
          <p:cNvSpPr>
            <a:spLocks noGrp="1"/>
          </p:cNvSpPr>
          <p:nvPr>
            <p:ph sz="quarter" idx="12"/>
          </p:nvPr>
        </p:nvSpPr>
        <p:spPr>
          <a:xfrm>
            <a:off x="0" y="1733955"/>
            <a:ext cx="4525406" cy="2966177"/>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7" name="Title 6"/>
          <p:cNvSpPr>
            <a:spLocks noGrp="1"/>
          </p:cNvSpPr>
          <p:nvPr>
            <p:ph type="title" hasCustomPrompt="1"/>
          </p:nvPr>
        </p:nvSpPr>
        <p:spPr>
          <a:xfrm>
            <a:off x="304800" y="585132"/>
            <a:ext cx="8224838" cy="99962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2 line chart/smart art heading goes here – sentence case</a:t>
            </a:r>
          </a:p>
        </p:txBody>
      </p:sp>
      <p:sp>
        <p:nvSpPr>
          <p:cNvPr id="8" name="Text Placeholder 12"/>
          <p:cNvSpPr>
            <a:spLocks noGrp="1"/>
          </p:cNvSpPr>
          <p:nvPr>
            <p:ph type="body" sz="quarter" idx="11" hasCustomPrompt="1"/>
          </p:nvPr>
        </p:nvSpPr>
        <p:spPr>
          <a:xfrm>
            <a:off x="304800"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p>
        </p:txBody>
      </p:sp>
      <p:sp>
        <p:nvSpPr>
          <p:cNvPr id="15" name="Text Placeholder 12"/>
          <p:cNvSpPr>
            <a:spLocks noGrp="1"/>
          </p:cNvSpPr>
          <p:nvPr>
            <p:ph type="body" sz="quarter" idx="14" hasCustomPrompt="1"/>
          </p:nvPr>
        </p:nvSpPr>
        <p:spPr>
          <a:xfrm>
            <a:off x="4807881"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p>
        </p:txBody>
      </p:sp>
      <p:sp>
        <p:nvSpPr>
          <p:cNvPr id="10" name="Rectangle 9"/>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75443494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icture Background - A">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114800" y="0"/>
            <a:ext cx="5029200" cy="6858000"/>
          </a:xfrm>
          <a:prstGeom prst="rect">
            <a:avLst/>
          </a:prstGeom>
        </p:spPr>
        <p:txBody>
          <a:bodyPr/>
          <a:lstStyle>
            <a:lvl1pPr>
              <a:defRPr>
                <a:latin typeface="+mj-lt"/>
              </a:defRPr>
            </a:lvl1pPr>
          </a:lstStyle>
          <a:p>
            <a:r>
              <a:rPr lang="en-US"/>
              <a:t>Click icon to add picture</a:t>
            </a:r>
            <a:endParaRPr lang="en-US" dirty="0"/>
          </a:p>
        </p:txBody>
      </p:sp>
      <p:sp>
        <p:nvSpPr>
          <p:cNvPr id="6" name="Text Placeholder 5"/>
          <p:cNvSpPr>
            <a:spLocks noGrp="1"/>
          </p:cNvSpPr>
          <p:nvPr>
            <p:ph type="body" sz="quarter" idx="12" hasCustomPrompt="1"/>
          </p:nvPr>
        </p:nvSpPr>
        <p:spPr>
          <a:xfrm>
            <a:off x="0" y="1139825"/>
            <a:ext cx="4114800" cy="4803776"/>
          </a:xfrm>
          <a:prstGeom prst="rect">
            <a:avLst/>
          </a:prstGeom>
          <a:no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2590800"/>
            <a:ext cx="3670300" cy="22923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7736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orgia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168239"/>
          </a:xfrm>
          <a:prstGeom prst="rect">
            <a:avLst/>
          </a:prstGeom>
        </p:spPr>
        <p:txBody>
          <a:bodyPr/>
          <a:lstStyle/>
          <a:p>
            <a:endParaRPr lang="en-US"/>
          </a:p>
        </p:txBody>
      </p:sp>
      <p:sp>
        <p:nvSpPr>
          <p:cNvPr id="2" name="Rectangle 1"/>
          <p:cNvSpPr/>
          <p:nvPr userDrawn="1"/>
        </p:nvSpPr>
        <p:spPr>
          <a:xfrm>
            <a:off x="0" y="4168239"/>
            <a:ext cx="9144000" cy="2689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1" hasCustomPrompt="1"/>
          </p:nvPr>
        </p:nvSpPr>
        <p:spPr>
          <a:xfrm>
            <a:off x="4724400" y="63246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dirty="0"/>
              <a:t>Add your department here</a:t>
            </a:r>
          </a:p>
        </p:txBody>
      </p:sp>
      <p:sp>
        <p:nvSpPr>
          <p:cNvPr id="14" name="Text Placeholder 13"/>
          <p:cNvSpPr>
            <a:spLocks noGrp="1" noChangeAspect="1"/>
          </p:cNvSpPr>
          <p:nvPr>
            <p:ph type="body" sz="quarter" idx="12" hasCustomPrompt="1"/>
          </p:nvPr>
        </p:nvSpPr>
        <p:spPr>
          <a:xfrm>
            <a:off x="318337" y="4648200"/>
            <a:ext cx="8229600" cy="1143000"/>
          </a:xfrm>
          <a:prstGeom prst="rect">
            <a:avLst/>
          </a:prstGeom>
        </p:spPr>
        <p:txBody>
          <a:bodyPr lIns="0" tIns="0" rIns="0" bIns="0"/>
          <a:lstStyle>
            <a:lvl1pPr>
              <a:spcBef>
                <a:spcPts val="0"/>
              </a:spcBef>
              <a:defRPr sz="3200" b="0" cap="none" baseline="0">
                <a:latin typeface="+mj-lt"/>
              </a:defRPr>
            </a:lvl1pPr>
          </a:lstStyle>
          <a:p>
            <a:pPr lvl="0"/>
            <a:r>
              <a:rPr lang="en-US" dirty="0"/>
              <a:t>Title goes here</a:t>
            </a:r>
          </a:p>
          <a:p>
            <a:pPr lvl="0"/>
            <a:r>
              <a:rPr lang="en-US" dirty="0"/>
              <a:t>It can be on 2 lines – use sentence case</a:t>
            </a:r>
          </a:p>
        </p:txBody>
      </p:sp>
      <p:sp>
        <p:nvSpPr>
          <p:cNvPr id="15" name="Text Placeholder 11"/>
          <p:cNvSpPr>
            <a:spLocks noGrp="1"/>
          </p:cNvSpPr>
          <p:nvPr>
            <p:ph type="body" sz="quarter" idx="13" hasCustomPrompt="1"/>
          </p:nvPr>
        </p:nvSpPr>
        <p:spPr>
          <a:xfrm>
            <a:off x="4724400" y="60198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dirty="0"/>
              <a:t>Add your name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3092960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orgia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07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5257800"/>
          </a:xfrm>
          <a:prstGeom prst="rect">
            <a:avLst/>
          </a:prstGeom>
        </p:spPr>
        <p:txBody>
          <a:bodyPr lIns="0" tIns="0" rIns="0" bIns="0" anchor="ctr" anchorCtr="0"/>
          <a:lstStyle>
            <a:lvl1pP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efficitur</a:t>
            </a:r>
            <a:r>
              <a:rPr lang="en-US" dirty="0"/>
              <a:t> </a:t>
            </a:r>
            <a:r>
              <a:rPr lang="en-US" dirty="0" err="1"/>
              <a:t>nibh</a:t>
            </a:r>
            <a:r>
              <a:rPr lang="en-US" dirty="0"/>
              <a:t> quam, at </a:t>
            </a:r>
            <a:r>
              <a:rPr lang="en-US" dirty="0" err="1"/>
              <a:t>elementum</a:t>
            </a:r>
            <a:r>
              <a:rPr lang="en-US" dirty="0"/>
              <a:t> </a:t>
            </a:r>
            <a:r>
              <a:rPr lang="en-US" dirty="0" err="1"/>
              <a:t>odio</a:t>
            </a:r>
            <a:r>
              <a:rPr lang="en-US" dirty="0"/>
              <a:t> </a:t>
            </a:r>
            <a:r>
              <a:rPr lang="en-US" dirty="0" err="1"/>
              <a:t>elementum</a:t>
            </a:r>
            <a:r>
              <a:rPr lang="en-US" dirty="0"/>
              <a:t> sed. </a:t>
            </a:r>
            <a:r>
              <a:rPr lang="en-US" dirty="0" err="1"/>
              <a:t>Ut.</a:t>
            </a:r>
            <a:endParaRPr lang="en-US" dirty="0"/>
          </a:p>
        </p:txBody>
      </p:sp>
    </p:spTree>
    <p:extLst>
      <p:ext uri="{BB962C8B-B14F-4D97-AF65-F5344CB8AC3E}">
        <p14:creationId xmlns:p14="http://schemas.microsoft.com/office/powerpoint/2010/main" val="1455632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chemeClr val="tx2"/>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dirty="0"/>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232236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chemeClr val="accent3"/>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dirty="0"/>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118551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tx2"/>
                </a:solidFill>
                <a:latin typeface="+mj-lt"/>
              </a:defRPr>
            </a:lvl1pPr>
          </a:lstStyle>
          <a:p>
            <a:pPr lvl="0"/>
            <a:r>
              <a:rPr lang="en-US" dirty="0"/>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3490776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3"/>
              </a:buBlip>
              <a:defRPr sz="3200" b="1" cap="none" baseline="0"/>
            </a:lvl1pPr>
          </a:lstStyle>
          <a:p>
            <a:r>
              <a:rPr lang="en-US" dirty="0"/>
              <a:t>Heading – sentence case</a:t>
            </a:r>
          </a:p>
        </p:txBody>
      </p:sp>
      <p:sp>
        <p:nvSpPr>
          <p:cNvPr id="4" name="Rectangle 3"/>
          <p:cNvSpPr/>
          <p:nvPr userDrawn="1"/>
        </p:nvSpPr>
        <p:spPr>
          <a:xfrm>
            <a:off x="0" y="198050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E57200"/>
              </a:solidFill>
            </a:endParaRPr>
          </a:p>
        </p:txBody>
      </p:sp>
      <p:sp>
        <p:nvSpPr>
          <p:cNvPr id="19" name="Text Placeholder 18"/>
          <p:cNvSpPr>
            <a:spLocks noGrp="1"/>
          </p:cNvSpPr>
          <p:nvPr>
            <p:ph type="body" sz="quarter" idx="11" hasCustomPrompt="1"/>
          </p:nvPr>
        </p:nvSpPr>
        <p:spPr>
          <a:xfrm>
            <a:off x="655639" y="2672740"/>
            <a:ext cx="653044" cy="615553"/>
          </a:xfrm>
          <a:prstGeom prst="rect">
            <a:avLst/>
          </a:prstGeom>
        </p:spPr>
        <p:txBody>
          <a:bodyPr wrap="square" lIns="0" tIns="0" rIns="0" bIns="0" anchor="ctr">
            <a:noAutofit/>
          </a:bodyPr>
          <a:lstStyle>
            <a:lvl1pPr>
              <a:defRPr sz="4000" baseline="0">
                <a:solidFill>
                  <a:schemeClr val="accent2"/>
                </a:solidFill>
                <a:latin typeface="+mj-lt"/>
              </a:defRPr>
            </a:lvl1pPr>
          </a:lstStyle>
          <a:p>
            <a:pPr lvl="0"/>
            <a:r>
              <a:rPr lang="en-US" dirty="0"/>
              <a:t>##</a:t>
            </a:r>
          </a:p>
        </p:txBody>
      </p:sp>
      <p:sp>
        <p:nvSpPr>
          <p:cNvPr id="24" name="Text Placeholder 23"/>
          <p:cNvSpPr>
            <a:spLocks noGrp="1"/>
          </p:cNvSpPr>
          <p:nvPr>
            <p:ph type="body" sz="quarter" idx="12" hasCustomPrompt="1"/>
          </p:nvPr>
        </p:nvSpPr>
        <p:spPr>
          <a:xfrm>
            <a:off x="1317624" y="2674327"/>
            <a:ext cx="2644776" cy="614363"/>
          </a:xfrm>
          <a:prstGeom prst="rect">
            <a:avLst/>
          </a:prstGeom>
        </p:spPr>
        <p:txBody>
          <a:bodyPr anchor="ctr"/>
          <a:lstStyle>
            <a:lvl1pPr>
              <a:defRPr sz="2400" baseline="0">
                <a:latin typeface="+mj-lt"/>
              </a:defRPr>
            </a:lvl1pPr>
          </a:lstStyle>
          <a:p>
            <a:pPr lvl="0"/>
            <a:r>
              <a:rPr lang="en-US" dirty="0"/>
              <a:t>statement ending</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38" y="3371229"/>
            <a:ext cx="3383280" cy="40597"/>
          </a:xfrm>
          <a:prstGeom prst="rect">
            <a:avLst/>
          </a:prstGeom>
        </p:spPr>
      </p:pic>
      <p:sp>
        <p:nvSpPr>
          <p:cNvPr id="27" name="Text Placeholder 26"/>
          <p:cNvSpPr>
            <a:spLocks noGrp="1"/>
          </p:cNvSpPr>
          <p:nvPr>
            <p:ph type="body" sz="quarter" idx="13" hasCustomPrompt="1"/>
          </p:nvPr>
        </p:nvSpPr>
        <p:spPr>
          <a:xfrm>
            <a:off x="655638" y="3545865"/>
            <a:ext cx="3382962" cy="1157287"/>
          </a:xfrm>
          <a:prstGeom prst="rect">
            <a:avLst/>
          </a:prstGeom>
        </p:spPr>
        <p:txBody>
          <a:bodyPr lIns="0" rIns="0"/>
          <a:lstStyle>
            <a:lvl1pPr>
              <a:defRPr sz="2400">
                <a:latin typeface="+mj-lt"/>
              </a:defRPr>
            </a:lvl1pPr>
          </a:lstStyle>
          <a:p>
            <a:pPr lvl="0"/>
            <a:r>
              <a:rPr lang="en-US" dirty="0"/>
              <a:t>Additional info can go here</a:t>
            </a:r>
          </a:p>
        </p:txBody>
      </p:sp>
      <p:sp>
        <p:nvSpPr>
          <p:cNvPr id="34" name="Text Placeholder 33"/>
          <p:cNvSpPr>
            <a:spLocks noGrp="1"/>
          </p:cNvSpPr>
          <p:nvPr>
            <p:ph type="body" sz="quarter" idx="14" hasCustomPrompt="1"/>
          </p:nvPr>
        </p:nvSpPr>
        <p:spPr>
          <a:xfrm>
            <a:off x="655638" y="2283084"/>
            <a:ext cx="2795587" cy="361059"/>
          </a:xfrm>
          <a:prstGeom prst="rect">
            <a:avLst/>
          </a:prstGeom>
        </p:spPr>
        <p:txBody>
          <a:bodyPr lIns="0" tIns="0" rIns="0" bIns="0"/>
          <a:lstStyle>
            <a:lvl1pPr>
              <a:defRPr sz="2800" cap="none" baseline="0">
                <a:solidFill>
                  <a:schemeClr val="accent4"/>
                </a:solidFill>
                <a:latin typeface="+mj-lt"/>
              </a:defRPr>
            </a:lvl1pPr>
          </a:lstStyle>
          <a:p>
            <a:pPr lvl="0"/>
            <a:r>
              <a:rPr lang="en-US" dirty="0"/>
              <a:t>Click to edit</a:t>
            </a:r>
          </a:p>
        </p:txBody>
      </p:sp>
    </p:spTree>
    <p:extLst>
      <p:ext uri="{BB962C8B-B14F-4D97-AF65-F5344CB8AC3E}">
        <p14:creationId xmlns:p14="http://schemas.microsoft.com/office/powerpoint/2010/main" val="3406768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Points - 1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Heading – sentence case</a:t>
            </a:r>
          </a:p>
        </p:txBody>
      </p:sp>
      <p:sp>
        <p:nvSpPr>
          <p:cNvPr id="12" name="Text Placeholder 11"/>
          <p:cNvSpPr>
            <a:spLocks noGrp="1"/>
          </p:cNvSpPr>
          <p:nvPr>
            <p:ph type="body" sz="quarter" idx="10" hasCustomPrompt="1"/>
          </p:nvPr>
        </p:nvSpPr>
        <p:spPr>
          <a:xfrm>
            <a:off x="655638" y="1981556"/>
            <a:ext cx="7874000"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8" name="Text Placeholder 11"/>
          <p:cNvSpPr>
            <a:spLocks noGrp="1"/>
          </p:cNvSpPr>
          <p:nvPr>
            <p:ph type="body" sz="quarter" idx="11" hasCustomPrompt="1"/>
          </p:nvPr>
        </p:nvSpPr>
        <p:spPr>
          <a:xfrm>
            <a:off x="655638" y="2694817"/>
            <a:ext cx="7874000"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11" name="Text Placeholder 11"/>
          <p:cNvSpPr>
            <a:spLocks noGrp="1"/>
          </p:cNvSpPr>
          <p:nvPr>
            <p:ph type="body" sz="quarter" idx="12" hasCustomPrompt="1"/>
          </p:nvPr>
        </p:nvSpPr>
        <p:spPr>
          <a:xfrm>
            <a:off x="655638" y="3445165"/>
            <a:ext cx="7874000"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13" name="Text Placeholder 11"/>
          <p:cNvSpPr>
            <a:spLocks noGrp="1"/>
          </p:cNvSpPr>
          <p:nvPr>
            <p:ph type="body" sz="quarter" idx="13" hasCustomPrompt="1"/>
          </p:nvPr>
        </p:nvSpPr>
        <p:spPr>
          <a:xfrm>
            <a:off x="655638" y="4195514"/>
            <a:ext cx="7874000"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6" name="Text Placeholder 5"/>
          <p:cNvSpPr>
            <a:spLocks noGrp="1"/>
          </p:cNvSpPr>
          <p:nvPr>
            <p:ph type="body" sz="quarter" idx="14" hasCustomPrompt="1"/>
          </p:nvPr>
        </p:nvSpPr>
        <p:spPr>
          <a:xfrm>
            <a:off x="655638" y="4932727"/>
            <a:ext cx="7874000" cy="788405"/>
          </a:xfrm>
          <a:prstGeom prst="rect">
            <a:avLst/>
          </a:prstGeom>
        </p:spPr>
        <p:txBody>
          <a:bodyPr lIns="0" tIns="0" rIns="0" bIns="0"/>
          <a:lstStyle>
            <a:lvl1pPr>
              <a:defRPr sz="1200">
                <a:solidFill>
                  <a:schemeClr val="tx1"/>
                </a:solidFill>
                <a:latin typeface="+mj-lt"/>
              </a:defRPr>
            </a:lvl1pPr>
          </a:lstStyle>
          <a:p>
            <a:pPr lvl="0"/>
            <a:r>
              <a:rPr lang="en-US" dirty="0"/>
              <a:t>*Footnotes go here</a:t>
            </a:r>
          </a:p>
        </p:txBody>
      </p:sp>
      <p:sp>
        <p:nvSpPr>
          <p:cNvPr id="10" name="Rectangle 9"/>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302957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icture Background - B">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1976"/>
          </a:xfrm>
          <a:prstGeom prst="rect">
            <a:avLst/>
          </a:prstGeom>
        </p:spPr>
        <p:txBody>
          <a:bodyPr/>
          <a:lstStyle/>
          <a:p>
            <a:r>
              <a:rPr lang="en-US"/>
              <a:t>Click icon to add picture</a:t>
            </a:r>
            <a:endParaRPr lang="en-US" dirty="0"/>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2912973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ure Background with content - B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1976"/>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93748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5257800"/>
          </a:xfrm>
          <a:prstGeom prst="rect">
            <a:avLst/>
          </a:prstGeom>
        </p:spPr>
        <p:txBody>
          <a:bodyPr lIns="0" tIns="0" rIns="0" bIns="0" anchor="ctr" anchorCtr="0"/>
          <a:lstStyle>
            <a:lvl1pP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efficitur</a:t>
            </a:r>
            <a:r>
              <a:rPr lang="en-US" dirty="0"/>
              <a:t> </a:t>
            </a:r>
            <a:r>
              <a:rPr lang="en-US" dirty="0" err="1"/>
              <a:t>nibh</a:t>
            </a:r>
            <a:r>
              <a:rPr lang="en-US" dirty="0"/>
              <a:t> quam, at </a:t>
            </a:r>
            <a:r>
              <a:rPr lang="en-US" dirty="0" err="1"/>
              <a:t>elementum</a:t>
            </a:r>
            <a:r>
              <a:rPr lang="en-US" dirty="0"/>
              <a:t> </a:t>
            </a:r>
            <a:r>
              <a:rPr lang="en-US" dirty="0" err="1"/>
              <a:t>odio</a:t>
            </a:r>
            <a:r>
              <a:rPr lang="en-US" dirty="0"/>
              <a:t> </a:t>
            </a:r>
            <a:r>
              <a:rPr lang="en-US" dirty="0" err="1"/>
              <a:t>elementum</a:t>
            </a:r>
            <a:r>
              <a:rPr lang="en-US" dirty="0"/>
              <a:t> sed. </a:t>
            </a:r>
            <a:r>
              <a:rPr lang="en-US" dirty="0" err="1"/>
              <a:t>Ut.</a:t>
            </a:r>
            <a:endParaRPr lang="en-US" dirty="0"/>
          </a:p>
        </p:txBody>
      </p:sp>
    </p:spTree>
    <p:extLst>
      <p:ext uri="{BB962C8B-B14F-4D97-AF65-F5344CB8AC3E}">
        <p14:creationId xmlns:p14="http://schemas.microsoft.com/office/powerpoint/2010/main" val="308443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re Background with content - B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1048675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B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1" y="4495800"/>
            <a:ext cx="5473701" cy="1439863"/>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7"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bg1"/>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p:txBody>
      </p:sp>
      <p:sp>
        <p:nvSpPr>
          <p:cNvPr id="18"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dirty="0"/>
              <a:t>##</a:t>
            </a:r>
          </a:p>
        </p:txBody>
      </p:sp>
      <p:sp>
        <p:nvSpPr>
          <p:cNvPr id="9" name="Rectangle 8"/>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29342112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2a">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0" y="4495800"/>
            <a:ext cx="5473701" cy="1439862"/>
          </a:xfrm>
          <a:prstGeom prst="rect">
            <a:avLst/>
          </a:prstGeom>
          <a:solidFill>
            <a:schemeClr val="bg2">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accent5"/>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p:txBody>
      </p:sp>
      <p:sp>
        <p:nvSpPr>
          <p:cNvPr id="4"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dirty="0"/>
              <a:t>##</a:t>
            </a:r>
          </a:p>
        </p:txBody>
      </p:sp>
      <p:sp>
        <p:nvSpPr>
          <p:cNvPr id="9" name="Rectangle 8"/>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319605442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s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Bullet heading – sentence case</a:t>
            </a:r>
          </a:p>
        </p:txBody>
      </p:sp>
      <p:sp>
        <p:nvSpPr>
          <p:cNvPr id="12" name="Text Placeholder 11"/>
          <p:cNvSpPr>
            <a:spLocks noGrp="1"/>
          </p:cNvSpPr>
          <p:nvPr>
            <p:ph type="body" sz="quarter" idx="10"/>
          </p:nvPr>
        </p:nvSpPr>
        <p:spPr>
          <a:xfrm>
            <a:off x="655638" y="1978025"/>
            <a:ext cx="7874000" cy="3976688"/>
          </a:xfrm>
          <a:prstGeom prst="rect">
            <a:avLst/>
          </a:prstGeom>
        </p:spPr>
        <p:txBody>
          <a:bodyPr lIns="0" tIns="0" rIns="0" bIns="0"/>
          <a:lstStyle>
            <a:lvl1pPr marL="182880" indent="-182880">
              <a:buFont typeface="Arial" panose="020B0604020202020204" pitchFamily="34" charset="0"/>
              <a:buChar char="•"/>
              <a:defRPr sz="2800">
                <a:solidFill>
                  <a:schemeClr val="tx1"/>
                </a:solidFill>
                <a:latin typeface="+mj-lt"/>
              </a:defRPr>
            </a:lvl1pPr>
            <a:lvl2pPr marL="640080" indent="-228600">
              <a:buFont typeface="Calibri" panose="020F0502020204030204"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Calibri" panose="020F0502020204030204"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322742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s with graphics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Bullet heading – sentence case</a:t>
            </a:r>
          </a:p>
        </p:txBody>
      </p:sp>
      <p:sp>
        <p:nvSpPr>
          <p:cNvPr id="12" name="Text Placeholder 11"/>
          <p:cNvSpPr>
            <a:spLocks noGrp="1"/>
          </p:cNvSpPr>
          <p:nvPr>
            <p:ph type="body" sz="quarter" idx="10"/>
          </p:nvPr>
        </p:nvSpPr>
        <p:spPr>
          <a:xfrm>
            <a:off x="655638" y="1978025"/>
            <a:ext cx="3459162" cy="3976688"/>
          </a:xfrm>
          <a:prstGeom prst="rect">
            <a:avLst/>
          </a:prstGeom>
        </p:spPr>
        <p:txBody>
          <a:bodyPr lIns="0" tIns="0" rIns="0" bIns="0"/>
          <a:lstStyle>
            <a:lvl1pPr marL="182880" indent="-182880">
              <a:spcBef>
                <a:spcPts val="1800"/>
              </a:spcBef>
              <a:buFont typeface="Arial" panose="020B0604020202020204" pitchFamily="34" charset="0"/>
              <a:buChar char="•"/>
              <a:defRPr sz="2800">
                <a:solidFill>
                  <a:schemeClr val="tx1"/>
                </a:solidFill>
                <a:latin typeface="+mj-lt"/>
              </a:defRPr>
            </a:lvl1pPr>
            <a:lvl2pPr marL="640080" indent="-228600">
              <a:buFont typeface="Avenir LT Std 65 Medium"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Avenir LT Std 65 Medium"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noChangeAspect="1"/>
          </p:cNvSpPr>
          <p:nvPr>
            <p:ph sz="quarter" idx="11"/>
          </p:nvPr>
        </p:nvSpPr>
        <p:spPr>
          <a:xfrm>
            <a:off x="4419600" y="1981200"/>
            <a:ext cx="4114800" cy="3962400"/>
          </a:xfrm>
          <a:prstGeom prst="rect">
            <a:avLst/>
          </a:prstGeom>
        </p:spPr>
        <p:txBody>
          <a:bodyPr/>
          <a:lstStyle/>
          <a:p>
            <a:pPr lvl="0"/>
            <a:r>
              <a:rPr lang="en-US"/>
              <a:t>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2780968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smart art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572029"/>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1 line chart/smart art heading – sentence case</a:t>
            </a:r>
          </a:p>
        </p:txBody>
      </p:sp>
      <p:sp>
        <p:nvSpPr>
          <p:cNvPr id="8" name="Text Placeholder 12"/>
          <p:cNvSpPr>
            <a:spLocks noGrp="1"/>
          </p:cNvSpPr>
          <p:nvPr>
            <p:ph type="body" sz="quarter" idx="11" hasCustomPrompt="1"/>
          </p:nvPr>
        </p:nvSpPr>
        <p:spPr>
          <a:xfrm>
            <a:off x="655639" y="5169561"/>
            <a:ext cx="7874000" cy="736600"/>
          </a:xfrm>
          <a:prstGeom prst="rect">
            <a:avLst/>
          </a:prstGeom>
        </p:spPr>
        <p:txBody>
          <a:bodyPr lIns="0" tIns="0" rIns="0" bIns="0"/>
          <a:lstStyle>
            <a:lvl1pPr>
              <a:defRPr sz="180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r>
              <a:rPr lang="en-US" dirty="0" err="1"/>
              <a:t>Sed</a:t>
            </a:r>
            <a:r>
              <a:rPr lang="en-US" dirty="0"/>
              <a:t> a </a:t>
            </a:r>
            <a:r>
              <a:rPr lang="en-US" dirty="0" err="1"/>
              <a:t>cursus</a:t>
            </a:r>
            <a:r>
              <a:rPr lang="en-US" dirty="0"/>
              <a:t> magna, </a:t>
            </a:r>
            <a:r>
              <a:rPr lang="en-US" dirty="0" err="1"/>
              <a:t>vel</a:t>
            </a:r>
            <a:r>
              <a:rPr lang="en-US" dirty="0"/>
              <a:t> </a:t>
            </a:r>
            <a:r>
              <a:rPr lang="en-US" dirty="0" err="1"/>
              <a:t>sagittis</a:t>
            </a:r>
            <a:r>
              <a:rPr lang="en-US" dirty="0"/>
              <a:t> </a:t>
            </a:r>
            <a:r>
              <a:rPr lang="en-US" dirty="0" err="1"/>
              <a:t>urna</a:t>
            </a:r>
            <a:r>
              <a:rPr lang="en-US" dirty="0"/>
              <a:t>. </a:t>
            </a:r>
            <a:r>
              <a:rPr lang="en-US" dirty="0" err="1"/>
              <a:t>Proin</a:t>
            </a:r>
            <a:r>
              <a:rPr lang="en-US" dirty="0"/>
              <a:t> </a:t>
            </a:r>
            <a:r>
              <a:rPr lang="en-US" dirty="0" err="1"/>
              <a:t>vestibulum</a:t>
            </a:r>
            <a:r>
              <a:rPr lang="en-US" dirty="0"/>
              <a:t> </a:t>
            </a:r>
            <a:r>
              <a:rPr lang="en-US" dirty="0" err="1"/>
              <a:t>risus</a:t>
            </a:r>
            <a:r>
              <a:rPr lang="en-US" dirty="0"/>
              <a:t>. </a:t>
            </a:r>
          </a:p>
        </p:txBody>
      </p:sp>
      <p:sp>
        <p:nvSpPr>
          <p:cNvPr id="11" name="Content Placeholder 10"/>
          <p:cNvSpPr>
            <a:spLocks noGrp="1"/>
          </p:cNvSpPr>
          <p:nvPr>
            <p:ph sz="quarter" idx="12"/>
          </p:nvPr>
        </p:nvSpPr>
        <p:spPr>
          <a:xfrm>
            <a:off x="655638" y="1350629"/>
            <a:ext cx="7874000" cy="3556932"/>
          </a:xfrm>
          <a:prstGeom prst="rect">
            <a:avLst/>
          </a:prstGeom>
        </p:spPr>
        <p:txBody>
          <a:bodyPr/>
          <a:lstStyle>
            <a:lvl1pPr>
              <a:defRPr sz="1600">
                <a:solidFill>
                  <a:schemeClr val="tx1"/>
                </a:solidFill>
                <a:latin typeface="+mj-lt"/>
              </a:defRPr>
            </a:lvl1pPr>
          </a:lstStyle>
          <a:p>
            <a:pPr lvl="0"/>
            <a:endParaRPr lang="en-US" dirty="0"/>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1735865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ics Right Side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2 line chart/smart art heading goes here – sentence case</a:t>
            </a:r>
          </a:p>
        </p:txBody>
      </p:sp>
      <p:sp>
        <p:nvSpPr>
          <p:cNvPr id="8" name="Text Placeholder 12"/>
          <p:cNvSpPr>
            <a:spLocks noGrp="1"/>
          </p:cNvSpPr>
          <p:nvPr>
            <p:ph type="body" sz="quarter" idx="11" hasCustomPrompt="1"/>
          </p:nvPr>
        </p:nvSpPr>
        <p:spPr>
          <a:xfrm>
            <a:off x="655639" y="1978025"/>
            <a:ext cx="2795586" cy="3976688"/>
          </a:xfrm>
          <a:prstGeom prst="rect">
            <a:avLst/>
          </a:prstGeom>
        </p:spPr>
        <p:txBody>
          <a:bodyPr lIns="0" tIns="0" rIns="0" bIns="0" anchor="ctr"/>
          <a:lstStyle>
            <a:lvl1pPr>
              <a:defRPr sz="1800" b="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r>
              <a:rPr lang="en-US" dirty="0" err="1"/>
              <a:t>Sed</a:t>
            </a:r>
            <a:r>
              <a:rPr lang="en-US" dirty="0"/>
              <a:t> a </a:t>
            </a:r>
            <a:r>
              <a:rPr lang="en-US" dirty="0" err="1"/>
              <a:t>cursus</a:t>
            </a:r>
            <a:r>
              <a:rPr lang="en-US" dirty="0"/>
              <a:t> magna, </a:t>
            </a:r>
            <a:r>
              <a:rPr lang="en-US" dirty="0" err="1"/>
              <a:t>vel</a:t>
            </a:r>
            <a:r>
              <a:rPr lang="en-US" dirty="0"/>
              <a:t> </a:t>
            </a:r>
            <a:r>
              <a:rPr lang="en-US" dirty="0" err="1"/>
              <a:t>sagittis</a:t>
            </a:r>
            <a:r>
              <a:rPr lang="en-US" dirty="0"/>
              <a:t> </a:t>
            </a:r>
            <a:r>
              <a:rPr lang="en-US" dirty="0" err="1"/>
              <a:t>urna</a:t>
            </a:r>
            <a:r>
              <a:rPr lang="en-US" dirty="0"/>
              <a:t>. </a:t>
            </a:r>
            <a:r>
              <a:rPr lang="en-US" dirty="0" err="1"/>
              <a:t>Proin</a:t>
            </a:r>
            <a:r>
              <a:rPr lang="en-US" dirty="0"/>
              <a:t> </a:t>
            </a:r>
            <a:r>
              <a:rPr lang="en-US" dirty="0" err="1"/>
              <a:t>vestibulum</a:t>
            </a:r>
            <a:r>
              <a:rPr lang="en-US" dirty="0"/>
              <a:t> </a:t>
            </a:r>
            <a:r>
              <a:rPr lang="en-US" dirty="0" err="1"/>
              <a:t>risus</a:t>
            </a:r>
            <a:r>
              <a:rPr lang="en-US" dirty="0"/>
              <a:t>. </a:t>
            </a:r>
          </a:p>
        </p:txBody>
      </p:sp>
      <p:sp>
        <p:nvSpPr>
          <p:cNvPr id="11" name="Content Placeholder 10"/>
          <p:cNvSpPr>
            <a:spLocks noGrp="1"/>
          </p:cNvSpPr>
          <p:nvPr>
            <p:ph sz="quarter" idx="12"/>
          </p:nvPr>
        </p:nvSpPr>
        <p:spPr>
          <a:xfrm>
            <a:off x="3670300" y="1978025"/>
            <a:ext cx="4859338" cy="3976688"/>
          </a:xfrm>
          <a:prstGeom prst="rect">
            <a:avLst/>
          </a:prstGeom>
        </p:spPr>
        <p:txBody>
          <a:bodyPr/>
          <a:lstStyle>
            <a:lvl1pPr>
              <a:defRPr sz="1600">
                <a:solidFill>
                  <a:schemeClr val="tx1"/>
                </a:solidFill>
                <a:latin typeface="+mj-lt"/>
              </a:defRPr>
            </a:lvl1pPr>
          </a:lstStyle>
          <a:p>
            <a:pPr lvl="0"/>
            <a:endParaRPr lang="en-US" dirty="0"/>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993618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s 2 column - B">
    <p:spTree>
      <p:nvGrpSpPr>
        <p:cNvPr id="1" name=""/>
        <p:cNvGrpSpPr/>
        <p:nvPr/>
      </p:nvGrpSpPr>
      <p:grpSpPr>
        <a:xfrm>
          <a:off x="0" y="0"/>
          <a:ext cx="0" cy="0"/>
          <a:chOff x="0" y="0"/>
          <a:chExt cx="0" cy="0"/>
        </a:xfrm>
      </p:grpSpPr>
      <p:sp>
        <p:nvSpPr>
          <p:cNvPr id="9" name="Content Placeholder 10"/>
          <p:cNvSpPr>
            <a:spLocks noGrp="1"/>
          </p:cNvSpPr>
          <p:nvPr>
            <p:ph sz="quarter" idx="13"/>
          </p:nvPr>
        </p:nvSpPr>
        <p:spPr>
          <a:xfrm>
            <a:off x="4618594" y="1733955"/>
            <a:ext cx="4525406" cy="2966177"/>
          </a:xfrm>
          <a:prstGeom prst="rect">
            <a:avLst/>
          </a:prstGeom>
        </p:spPr>
        <p:txBody>
          <a:bodyPr/>
          <a:lstStyle>
            <a:lvl1pPr>
              <a:defRPr sz="1600">
                <a:solidFill>
                  <a:schemeClr val="tx1"/>
                </a:solidFill>
                <a:latin typeface="+mj-lt"/>
              </a:defRPr>
            </a:lvl1pPr>
          </a:lstStyle>
          <a:p>
            <a:pPr lvl="0"/>
            <a:endParaRPr lang="en-US" dirty="0"/>
          </a:p>
        </p:txBody>
      </p:sp>
      <p:sp>
        <p:nvSpPr>
          <p:cNvPr id="11" name="Content Placeholder 10"/>
          <p:cNvSpPr>
            <a:spLocks noGrp="1"/>
          </p:cNvSpPr>
          <p:nvPr>
            <p:ph sz="quarter" idx="12"/>
          </p:nvPr>
        </p:nvSpPr>
        <p:spPr>
          <a:xfrm>
            <a:off x="0" y="1733955"/>
            <a:ext cx="4525406" cy="2966177"/>
          </a:xfrm>
          <a:prstGeom prst="rect">
            <a:avLst/>
          </a:prstGeom>
        </p:spPr>
        <p:txBody>
          <a:bodyPr/>
          <a:lstStyle>
            <a:lvl1pPr>
              <a:defRPr sz="1600">
                <a:solidFill>
                  <a:schemeClr val="tx1"/>
                </a:solidFill>
                <a:latin typeface="+mj-lt"/>
              </a:defRPr>
            </a:lvl1pPr>
          </a:lstStyle>
          <a:p>
            <a:pPr lvl="0"/>
            <a:endParaRPr lang="en-US" dirty="0"/>
          </a:p>
        </p:txBody>
      </p:sp>
      <p:sp>
        <p:nvSpPr>
          <p:cNvPr id="7" name="Title 6"/>
          <p:cNvSpPr>
            <a:spLocks noGrp="1"/>
          </p:cNvSpPr>
          <p:nvPr>
            <p:ph type="title" hasCustomPrompt="1"/>
          </p:nvPr>
        </p:nvSpPr>
        <p:spPr>
          <a:xfrm>
            <a:off x="304800" y="585132"/>
            <a:ext cx="8224838" cy="99962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2 line chart/smart art heading goes here – sentence case</a:t>
            </a:r>
          </a:p>
        </p:txBody>
      </p:sp>
      <p:sp>
        <p:nvSpPr>
          <p:cNvPr id="8" name="Text Placeholder 12"/>
          <p:cNvSpPr>
            <a:spLocks noGrp="1"/>
          </p:cNvSpPr>
          <p:nvPr>
            <p:ph type="body" sz="quarter" idx="11" hasCustomPrompt="1"/>
          </p:nvPr>
        </p:nvSpPr>
        <p:spPr>
          <a:xfrm>
            <a:off x="304800"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15" name="Text Placeholder 12"/>
          <p:cNvSpPr>
            <a:spLocks noGrp="1"/>
          </p:cNvSpPr>
          <p:nvPr>
            <p:ph type="body" sz="quarter" idx="14" hasCustomPrompt="1"/>
          </p:nvPr>
        </p:nvSpPr>
        <p:spPr>
          <a:xfrm>
            <a:off x="4807881"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dirty="0"/>
              <a:t>Brief description: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mattis</a:t>
            </a:r>
            <a:r>
              <a:rPr lang="en-US" dirty="0"/>
              <a:t> </a:t>
            </a:r>
            <a:r>
              <a:rPr lang="en-US" dirty="0" err="1"/>
              <a:t>sed</a:t>
            </a:r>
            <a:r>
              <a:rPr lang="en-US" dirty="0"/>
              <a:t> </a:t>
            </a:r>
            <a:r>
              <a:rPr lang="en-US" dirty="0" err="1"/>
              <a:t>eros</a:t>
            </a:r>
            <a:r>
              <a:rPr lang="en-US" dirty="0"/>
              <a:t> vitae </a:t>
            </a:r>
            <a:r>
              <a:rPr lang="en-US" dirty="0" err="1"/>
              <a:t>porttitor</a:t>
            </a:r>
            <a:r>
              <a:rPr lang="en-US" dirty="0"/>
              <a:t>. Nam </a:t>
            </a:r>
            <a:r>
              <a:rPr lang="en-US" dirty="0" err="1"/>
              <a:t>imperdiet</a:t>
            </a:r>
            <a:r>
              <a:rPr lang="en-US" dirty="0"/>
              <a:t> at </a:t>
            </a:r>
            <a:r>
              <a:rPr lang="en-US" dirty="0" err="1"/>
              <a:t>turpis</a:t>
            </a:r>
            <a:r>
              <a:rPr lang="en-US" dirty="0"/>
              <a:t> </a:t>
            </a:r>
            <a:r>
              <a:rPr lang="en-US" dirty="0" err="1"/>
              <a:t>vehicula</a:t>
            </a:r>
            <a:r>
              <a:rPr lang="en-US" dirty="0"/>
              <a:t> </a:t>
            </a:r>
            <a:r>
              <a:rPr lang="en-US" dirty="0" err="1"/>
              <a:t>tempor</a:t>
            </a:r>
            <a:r>
              <a:rPr lang="en-US" dirty="0"/>
              <a:t>. </a:t>
            </a:r>
          </a:p>
        </p:txBody>
      </p:sp>
    </p:spTree>
    <p:extLst>
      <p:ext uri="{BB962C8B-B14F-4D97-AF65-F5344CB8AC3E}">
        <p14:creationId xmlns:p14="http://schemas.microsoft.com/office/powerpoint/2010/main" val="226184360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alf Picture Background - B">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114800" y="0"/>
            <a:ext cx="5029200" cy="6858000"/>
          </a:xfrm>
          <a:prstGeom prst="rect">
            <a:avLst/>
          </a:prstGeom>
        </p:spPr>
        <p:txBody>
          <a:bodyPr/>
          <a:lstStyle>
            <a:lvl1pPr>
              <a:defRPr>
                <a:latin typeface="+mj-lt"/>
              </a:defRPr>
            </a:lvl1pPr>
          </a:lstStyle>
          <a:p>
            <a:r>
              <a:rPr lang="en-US" dirty="0"/>
              <a:t>Click icon to add picture</a:t>
            </a:r>
          </a:p>
        </p:txBody>
      </p:sp>
      <p:sp>
        <p:nvSpPr>
          <p:cNvPr id="6" name="Text Placeholder 5"/>
          <p:cNvSpPr>
            <a:spLocks noGrp="1"/>
          </p:cNvSpPr>
          <p:nvPr>
            <p:ph type="body" sz="quarter" idx="12" hasCustomPrompt="1"/>
          </p:nvPr>
        </p:nvSpPr>
        <p:spPr>
          <a:xfrm>
            <a:off x="0" y="1139825"/>
            <a:ext cx="4114800" cy="4803776"/>
          </a:xfrm>
          <a:prstGeom prst="rect">
            <a:avLst/>
          </a:prstGeom>
          <a:no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dirty="0"/>
              <a:t>Click to edit master text styles</a:t>
            </a:r>
          </a:p>
        </p:txBody>
      </p:sp>
      <p:sp>
        <p:nvSpPr>
          <p:cNvPr id="15" name="Text Placeholder 14"/>
          <p:cNvSpPr>
            <a:spLocks noGrp="1"/>
          </p:cNvSpPr>
          <p:nvPr>
            <p:ph type="body" sz="quarter" idx="13"/>
          </p:nvPr>
        </p:nvSpPr>
        <p:spPr>
          <a:xfrm>
            <a:off x="0" y="2590800"/>
            <a:ext cx="3670300" cy="22923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Tree>
    <p:extLst>
      <p:ext uri="{BB962C8B-B14F-4D97-AF65-F5344CB8AC3E}">
        <p14:creationId xmlns:p14="http://schemas.microsoft.com/office/powerpoint/2010/main" val="42867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chemeClr val="tx2"/>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dirty="0"/>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08690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chemeClr val="accent3"/>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dirty="0"/>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1660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tx2"/>
                </a:solidFill>
                <a:latin typeface="+mj-lt"/>
              </a:defRPr>
            </a:lvl1pPr>
          </a:lstStyle>
          <a:p>
            <a:pPr lvl="0"/>
            <a:r>
              <a:rPr lang="en-US" dirty="0"/>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371120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3"/>
              </a:buBlip>
              <a:defRPr sz="3200" b="1" cap="none" baseline="0"/>
            </a:lvl1pPr>
          </a:lstStyle>
          <a:p>
            <a:r>
              <a:rPr lang="en-US" dirty="0"/>
              <a:t>Heading – sentence case</a:t>
            </a:r>
          </a:p>
        </p:txBody>
      </p:sp>
      <p:sp>
        <p:nvSpPr>
          <p:cNvPr id="4" name="Rectangle 3"/>
          <p:cNvSpPr/>
          <p:nvPr userDrawn="1"/>
        </p:nvSpPr>
        <p:spPr>
          <a:xfrm>
            <a:off x="0" y="198050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E57200"/>
              </a:solidFill>
            </a:endParaRPr>
          </a:p>
        </p:txBody>
      </p:sp>
      <p:sp>
        <p:nvSpPr>
          <p:cNvPr id="19" name="Text Placeholder 18"/>
          <p:cNvSpPr>
            <a:spLocks noGrp="1"/>
          </p:cNvSpPr>
          <p:nvPr>
            <p:ph type="body" sz="quarter" idx="11" hasCustomPrompt="1"/>
          </p:nvPr>
        </p:nvSpPr>
        <p:spPr>
          <a:xfrm>
            <a:off x="655639" y="2672740"/>
            <a:ext cx="653044" cy="615553"/>
          </a:xfrm>
          <a:prstGeom prst="rect">
            <a:avLst/>
          </a:prstGeom>
        </p:spPr>
        <p:txBody>
          <a:bodyPr wrap="square" lIns="0" tIns="0" rIns="0" bIns="0" anchor="ctr">
            <a:noAutofit/>
          </a:bodyPr>
          <a:lstStyle>
            <a:lvl1pPr>
              <a:defRPr sz="4000" baseline="0">
                <a:solidFill>
                  <a:schemeClr val="accent2"/>
                </a:solidFill>
                <a:latin typeface="+mj-lt"/>
              </a:defRPr>
            </a:lvl1pPr>
          </a:lstStyle>
          <a:p>
            <a:pPr lvl="0"/>
            <a:r>
              <a:rPr lang="en-US" dirty="0"/>
              <a:t>##</a:t>
            </a:r>
          </a:p>
        </p:txBody>
      </p:sp>
      <p:sp>
        <p:nvSpPr>
          <p:cNvPr id="24" name="Text Placeholder 23"/>
          <p:cNvSpPr>
            <a:spLocks noGrp="1"/>
          </p:cNvSpPr>
          <p:nvPr>
            <p:ph type="body" sz="quarter" idx="12" hasCustomPrompt="1"/>
          </p:nvPr>
        </p:nvSpPr>
        <p:spPr>
          <a:xfrm>
            <a:off x="1317624" y="2674327"/>
            <a:ext cx="2644776" cy="614363"/>
          </a:xfrm>
          <a:prstGeom prst="rect">
            <a:avLst/>
          </a:prstGeom>
        </p:spPr>
        <p:txBody>
          <a:bodyPr anchor="ctr"/>
          <a:lstStyle>
            <a:lvl1pPr>
              <a:defRPr sz="2400" baseline="0">
                <a:latin typeface="+mj-lt"/>
              </a:defRPr>
            </a:lvl1pPr>
          </a:lstStyle>
          <a:p>
            <a:pPr lvl="0"/>
            <a:r>
              <a:rPr lang="en-US" dirty="0"/>
              <a:t>statement ending</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38" y="3371229"/>
            <a:ext cx="3383280" cy="40597"/>
          </a:xfrm>
          <a:prstGeom prst="rect">
            <a:avLst/>
          </a:prstGeom>
        </p:spPr>
      </p:pic>
      <p:sp>
        <p:nvSpPr>
          <p:cNvPr id="27" name="Text Placeholder 26"/>
          <p:cNvSpPr>
            <a:spLocks noGrp="1"/>
          </p:cNvSpPr>
          <p:nvPr>
            <p:ph type="body" sz="quarter" idx="13" hasCustomPrompt="1"/>
          </p:nvPr>
        </p:nvSpPr>
        <p:spPr>
          <a:xfrm>
            <a:off x="655638" y="3545865"/>
            <a:ext cx="3382962" cy="1157287"/>
          </a:xfrm>
          <a:prstGeom prst="rect">
            <a:avLst/>
          </a:prstGeom>
        </p:spPr>
        <p:txBody>
          <a:bodyPr lIns="0" rIns="0"/>
          <a:lstStyle>
            <a:lvl1pPr>
              <a:defRPr sz="2400">
                <a:latin typeface="+mj-lt"/>
              </a:defRPr>
            </a:lvl1pPr>
          </a:lstStyle>
          <a:p>
            <a:pPr lvl="0"/>
            <a:r>
              <a:rPr lang="en-US" dirty="0"/>
              <a:t>Additional info can go here</a:t>
            </a:r>
          </a:p>
        </p:txBody>
      </p:sp>
      <p:sp>
        <p:nvSpPr>
          <p:cNvPr id="34" name="Text Placeholder 33"/>
          <p:cNvSpPr>
            <a:spLocks noGrp="1"/>
          </p:cNvSpPr>
          <p:nvPr>
            <p:ph type="body" sz="quarter" idx="14" hasCustomPrompt="1"/>
          </p:nvPr>
        </p:nvSpPr>
        <p:spPr>
          <a:xfrm>
            <a:off x="655638" y="2283084"/>
            <a:ext cx="2795587" cy="361059"/>
          </a:xfrm>
          <a:prstGeom prst="rect">
            <a:avLst/>
          </a:prstGeom>
        </p:spPr>
        <p:txBody>
          <a:bodyPr lIns="0" tIns="0" rIns="0" bIns="0"/>
          <a:lstStyle>
            <a:lvl1pPr>
              <a:defRPr sz="2800" cap="none" baseline="0">
                <a:solidFill>
                  <a:schemeClr val="accent4"/>
                </a:solidFill>
                <a:latin typeface="+mj-lt"/>
              </a:defRPr>
            </a:lvl1pPr>
          </a:lstStyle>
          <a:p>
            <a:pPr lvl="0"/>
            <a:r>
              <a:rPr lang="en-US" dirty="0"/>
              <a:t>Click to edit</a:t>
            </a:r>
          </a:p>
        </p:txBody>
      </p:sp>
    </p:spTree>
    <p:extLst>
      <p:ext uri="{BB962C8B-B14F-4D97-AF65-F5344CB8AC3E}">
        <p14:creationId xmlns:p14="http://schemas.microsoft.com/office/powerpoint/2010/main" val="271712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dirty="0"/>
              <a:t>Heading – sentence case</a:t>
            </a:r>
          </a:p>
        </p:txBody>
      </p:sp>
      <p:sp>
        <p:nvSpPr>
          <p:cNvPr id="12" name="Text Placeholder 11"/>
          <p:cNvSpPr>
            <a:spLocks noGrp="1"/>
          </p:cNvSpPr>
          <p:nvPr>
            <p:ph type="body" sz="quarter" idx="10" hasCustomPrompt="1"/>
          </p:nvPr>
        </p:nvSpPr>
        <p:spPr>
          <a:xfrm>
            <a:off x="655638" y="1981556"/>
            <a:ext cx="7874000"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8" name="Text Placeholder 11"/>
          <p:cNvSpPr>
            <a:spLocks noGrp="1"/>
          </p:cNvSpPr>
          <p:nvPr>
            <p:ph type="body" sz="quarter" idx="11" hasCustomPrompt="1"/>
          </p:nvPr>
        </p:nvSpPr>
        <p:spPr>
          <a:xfrm>
            <a:off x="655638" y="2694817"/>
            <a:ext cx="7874000"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11" name="Text Placeholder 11"/>
          <p:cNvSpPr>
            <a:spLocks noGrp="1"/>
          </p:cNvSpPr>
          <p:nvPr>
            <p:ph type="body" sz="quarter" idx="12" hasCustomPrompt="1"/>
          </p:nvPr>
        </p:nvSpPr>
        <p:spPr>
          <a:xfrm>
            <a:off x="655638" y="3445165"/>
            <a:ext cx="7874000"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13" name="Text Placeholder 11"/>
          <p:cNvSpPr>
            <a:spLocks noGrp="1"/>
          </p:cNvSpPr>
          <p:nvPr>
            <p:ph type="body" sz="quarter" idx="13" hasCustomPrompt="1"/>
          </p:nvPr>
        </p:nvSpPr>
        <p:spPr>
          <a:xfrm>
            <a:off x="655638" y="4195514"/>
            <a:ext cx="7874000"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dirty="0"/>
              <a:t>Click to edit Master text styles	tab to align right</a:t>
            </a:r>
          </a:p>
        </p:txBody>
      </p:sp>
      <p:sp>
        <p:nvSpPr>
          <p:cNvPr id="6" name="Text Placeholder 5"/>
          <p:cNvSpPr>
            <a:spLocks noGrp="1"/>
          </p:cNvSpPr>
          <p:nvPr>
            <p:ph type="body" sz="quarter" idx="14" hasCustomPrompt="1"/>
          </p:nvPr>
        </p:nvSpPr>
        <p:spPr>
          <a:xfrm>
            <a:off x="655638" y="4932727"/>
            <a:ext cx="7874000" cy="788405"/>
          </a:xfrm>
          <a:prstGeom prst="rect">
            <a:avLst/>
          </a:prstGeom>
        </p:spPr>
        <p:txBody>
          <a:bodyPr lIns="0" tIns="0" rIns="0" bIns="0"/>
          <a:lstStyle>
            <a:lvl1pPr>
              <a:defRPr sz="1200">
                <a:solidFill>
                  <a:schemeClr val="tx1"/>
                </a:solidFill>
                <a:latin typeface="+mj-lt"/>
              </a:defRPr>
            </a:lvl1pPr>
          </a:lstStyle>
          <a:p>
            <a:pPr lvl="0"/>
            <a:r>
              <a:rPr lang="en-US" dirty="0"/>
              <a:t>*Footnotes go here</a:t>
            </a:r>
          </a:p>
        </p:txBody>
      </p:sp>
      <p:sp>
        <p:nvSpPr>
          <p:cNvPr id="10" name="Rectangle 9"/>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283159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icture Background - A">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a:t>Click icon to add picture</a:t>
            </a:r>
            <a:endParaRPr lang="en-US" dirty="0"/>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403716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31314"/>
      </p:ext>
    </p:extLst>
  </p:cSld>
  <p:clrMap bg1="lt1" tx1="dk1" bg2="lt2" tx2="dk2" accent1="accent1" accent2="accent2" accent3="accent3" accent4="accent4" accent5="accent5" accent6="accent6" hlink="hlink" folHlink="folHlink"/>
  <p:sldLayoutIdLst>
    <p:sldLayoutId id="2147483660" r:id="rId1"/>
    <p:sldLayoutId id="2147483693" r:id="rId2"/>
    <p:sldLayoutId id="2147483680" r:id="rId3"/>
    <p:sldLayoutId id="2147483739" r:id="rId4"/>
    <p:sldLayoutId id="2147483740" r:id="rId5"/>
    <p:sldLayoutId id="2147483741" r:id="rId6"/>
    <p:sldLayoutId id="2147483682" r:id="rId7"/>
    <p:sldLayoutId id="2147483708" r:id="rId8"/>
    <p:sldLayoutId id="2147483700" r:id="rId9"/>
    <p:sldLayoutId id="2147483737" r:id="rId10"/>
    <p:sldLayoutId id="2147483704" r:id="rId11"/>
    <p:sldLayoutId id="2147483689" r:id="rId12"/>
    <p:sldLayoutId id="2147483696" r:id="rId13"/>
    <p:sldLayoutId id="2147483690" r:id="rId14"/>
    <p:sldLayoutId id="2147483709" r:id="rId15"/>
    <p:sldLayoutId id="2147483691" r:id="rId16"/>
    <p:sldLayoutId id="2147483692" r:id="rId17"/>
    <p:sldLayoutId id="2147483706" r:id="rId18"/>
    <p:sldLayoutId id="2147483698"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800" kern="1200" baseline="0">
          <a:solidFill>
            <a:schemeClr val="bg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6242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42" r:id="rId4"/>
    <p:sldLayoutId id="2147483743" r:id="rId5"/>
    <p:sldLayoutId id="2147483744" r:id="rId6"/>
    <p:sldLayoutId id="2147483714" r:id="rId7"/>
    <p:sldLayoutId id="2147483715" r:id="rId8"/>
    <p:sldLayoutId id="2147483717" r:id="rId9"/>
    <p:sldLayoutId id="2147483738" r:id="rId10"/>
    <p:sldLayoutId id="2147483719" r:id="rId11"/>
    <p:sldLayoutId id="2147483721" r:id="rId12"/>
    <p:sldLayoutId id="2147483723" r:id="rId13"/>
    <p:sldLayoutId id="2147483725" r:id="rId14"/>
    <p:sldLayoutId id="2147483727" r:id="rId15"/>
    <p:sldLayoutId id="2147483729" r:id="rId16"/>
    <p:sldLayoutId id="2147483731" r:id="rId17"/>
    <p:sldLayoutId id="2147483733" r:id="rId18"/>
    <p:sldLayoutId id="2147483736"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800" kern="1200" baseline="0">
          <a:solidFill>
            <a:schemeClr val="bg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question-mark-characters-question-96600/" TargetMode="External"/><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jamboard.google.com/d/1BRMt5GeJyPZm4fDr5M8n43_CdVUOVFz4BxK5--p2xhs/viewer?f=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mobilepresenter.com/article.php/surprise-me" TargetMode="External"/><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jamboard.google.com/d/1BRMt5GeJyPZm4fDr5M8n43_CdVUOVFz4BxK5--p2xhs/viewer?f=0"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orgiancollege.ca/student-life/student-services/" TargetMode="External"/><Relationship Id="rId2" Type="http://schemas.openxmlformats.org/officeDocument/2006/relationships/hyperlink" Target="mailto:Studentsuccess@georgiancollege.ca"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jamboard.google.com/d/1BRMt5GeJyPZm4fDr5M8n43_CdVUOVFz4BxK5--p2xhs/viewer?f=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0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7A4E-19A9-4352-931B-92EE55924C26}"/>
              </a:ext>
            </a:extLst>
          </p:cNvPr>
          <p:cNvSpPr>
            <a:spLocks noGrp="1"/>
          </p:cNvSpPr>
          <p:nvPr>
            <p:ph type="title"/>
          </p:nvPr>
        </p:nvSpPr>
        <p:spPr>
          <a:xfrm>
            <a:off x="304800" y="197506"/>
            <a:ext cx="8224838" cy="1143000"/>
          </a:xfrm>
        </p:spPr>
        <p:txBody>
          <a:bodyPr/>
          <a:lstStyle/>
          <a:p>
            <a:r>
              <a:rPr lang="en-US" dirty="0"/>
              <a:t>Common Accommodations</a:t>
            </a:r>
          </a:p>
        </p:txBody>
      </p:sp>
      <p:sp>
        <p:nvSpPr>
          <p:cNvPr id="3" name="Text Placeholder 2">
            <a:extLst>
              <a:ext uri="{FF2B5EF4-FFF2-40B4-BE49-F238E27FC236}">
                <a16:creationId xmlns:a16="http://schemas.microsoft.com/office/drawing/2014/main" id="{38067257-533E-48A6-8189-A71405BBA7D0}"/>
              </a:ext>
            </a:extLst>
          </p:cNvPr>
          <p:cNvSpPr>
            <a:spLocks noGrp="1"/>
          </p:cNvSpPr>
          <p:nvPr>
            <p:ph type="body" sz="quarter" idx="10"/>
          </p:nvPr>
        </p:nvSpPr>
        <p:spPr>
          <a:xfrm>
            <a:off x="655638" y="874643"/>
            <a:ext cx="7874000" cy="4483722"/>
          </a:xfrm>
        </p:spPr>
        <p:txBody>
          <a:bodyPr/>
          <a:lstStyle/>
          <a:p>
            <a:pPr marL="0" indent="0">
              <a:buNone/>
            </a:pPr>
            <a:r>
              <a:rPr lang="en-US" sz="1800" b="1" dirty="0"/>
              <a:t>Class Accommodations:</a:t>
            </a:r>
            <a:endParaRPr lang="en-US" sz="1800" dirty="0"/>
          </a:p>
          <a:p>
            <a:pPr marL="0" indent="0">
              <a:buNone/>
            </a:pPr>
            <a:r>
              <a:rPr lang="en-US" sz="1800" dirty="0"/>
              <a:t>• Please ensure course content, hand-outs and lectures slides are available on Blackboard ahead of class time.</a:t>
            </a:r>
            <a:br>
              <a:rPr lang="en-US" sz="1800" dirty="0"/>
            </a:br>
            <a:r>
              <a:rPr lang="en-US" sz="1800" dirty="0"/>
              <a:t>• Student may use technological device to record or capture lecture and class content</a:t>
            </a:r>
            <a:br>
              <a:rPr lang="en-US" sz="1800" dirty="0"/>
            </a:br>
            <a:r>
              <a:rPr lang="en-US" sz="1800" dirty="0"/>
              <a:t>• Faculty are advised to automatically make arrangements for the extra time for all online quizzes, tests, and exams upon receipt of this letter or in advance of the scheduled test.: 50%</a:t>
            </a:r>
            <a:br>
              <a:rPr lang="en-US" sz="1800" dirty="0"/>
            </a:br>
            <a:r>
              <a:rPr lang="en-US" sz="1800" dirty="0"/>
              <a:t>• The student may occasionally request an extension on an assignment. This should be negotiated with faculty directly and prior to the due date.</a:t>
            </a:r>
          </a:p>
          <a:p>
            <a:pPr marL="0" indent="0">
              <a:buNone/>
            </a:pPr>
            <a:r>
              <a:rPr lang="en-US" sz="1800" dirty="0"/>
              <a:t> </a:t>
            </a:r>
          </a:p>
          <a:p>
            <a:pPr marL="0" indent="0">
              <a:buNone/>
            </a:pPr>
            <a:r>
              <a:rPr lang="en-US" sz="1800" dirty="0"/>
              <a:t> </a:t>
            </a:r>
          </a:p>
          <a:p>
            <a:pPr marL="0" indent="0">
              <a:buNone/>
            </a:pPr>
            <a:r>
              <a:rPr lang="en-US" sz="1800" b="1" dirty="0"/>
              <a:t>Testing Services Accommodations:</a:t>
            </a:r>
            <a:endParaRPr lang="en-US" sz="1800" dirty="0"/>
          </a:p>
          <a:p>
            <a:pPr marL="0" indent="0">
              <a:buNone/>
            </a:pPr>
            <a:r>
              <a:rPr lang="en-US" sz="1800" dirty="0"/>
              <a:t>• Faculty are advised to automatically make arrangements for the extra time for all online quizzes, tests, and exams upon receipt of this letter or in advance of the scheduled test.: 50%</a:t>
            </a:r>
            <a:br>
              <a:rPr lang="en-US" sz="1800" dirty="0"/>
            </a:br>
            <a:r>
              <a:rPr lang="en-US" sz="1800" dirty="0"/>
              <a:t>• Read and Write</a:t>
            </a:r>
          </a:p>
          <a:p>
            <a:endParaRPr lang="en-US" dirty="0"/>
          </a:p>
        </p:txBody>
      </p:sp>
    </p:spTree>
    <p:extLst>
      <p:ext uri="{BB962C8B-B14F-4D97-AF65-F5344CB8AC3E}">
        <p14:creationId xmlns:p14="http://schemas.microsoft.com/office/powerpoint/2010/main" val="329381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43E4-DC4F-45F4-9C3A-EF42C080B2E6}"/>
              </a:ext>
            </a:extLst>
          </p:cNvPr>
          <p:cNvSpPr>
            <a:spLocks noGrp="1"/>
          </p:cNvSpPr>
          <p:nvPr>
            <p:ph type="title"/>
          </p:nvPr>
        </p:nvSpPr>
        <p:spPr/>
        <p:txBody>
          <a:bodyPr/>
          <a:lstStyle/>
          <a:p>
            <a:r>
              <a:rPr lang="en-US" dirty="0"/>
              <a:t>Adaptive Technology</a:t>
            </a:r>
          </a:p>
        </p:txBody>
      </p:sp>
      <p:sp>
        <p:nvSpPr>
          <p:cNvPr id="3" name="Text Placeholder 2">
            <a:extLst>
              <a:ext uri="{FF2B5EF4-FFF2-40B4-BE49-F238E27FC236}">
                <a16:creationId xmlns:a16="http://schemas.microsoft.com/office/drawing/2014/main" id="{D88D334F-CE48-4030-AD5B-0AD39E77E33D}"/>
              </a:ext>
            </a:extLst>
          </p:cNvPr>
          <p:cNvSpPr>
            <a:spLocks noGrp="1"/>
          </p:cNvSpPr>
          <p:nvPr>
            <p:ph type="body" sz="quarter" idx="10"/>
          </p:nvPr>
        </p:nvSpPr>
        <p:spPr>
          <a:xfrm>
            <a:off x="614362" y="1292225"/>
            <a:ext cx="7874000" cy="3976688"/>
          </a:xfrm>
        </p:spPr>
        <p:txBody>
          <a:bodyPr/>
          <a:lstStyle/>
          <a:p>
            <a:pPr marL="195580" marR="631190" indent="-183515">
              <a:spcBef>
                <a:spcPts val="95"/>
              </a:spcBef>
              <a:buFont typeface="Arial"/>
              <a:buChar char="•"/>
              <a:tabLst>
                <a:tab pos="196215" algn="l"/>
              </a:tabLst>
            </a:pPr>
            <a:r>
              <a:rPr lang="en-US" spc="-15" dirty="0">
                <a:solidFill>
                  <a:srgbClr val="333E47"/>
                </a:solidFill>
                <a:cs typeface="Calibri"/>
              </a:rPr>
              <a:t>Provide </a:t>
            </a:r>
            <a:r>
              <a:rPr lang="en-US" spc="-10" dirty="0">
                <a:solidFill>
                  <a:srgbClr val="333E47"/>
                </a:solidFill>
                <a:cs typeface="Calibri"/>
              </a:rPr>
              <a:t>assessment </a:t>
            </a:r>
            <a:r>
              <a:rPr lang="en-US" spc="-5" dirty="0">
                <a:solidFill>
                  <a:srgbClr val="333E47"/>
                </a:solidFill>
                <a:cs typeface="Calibri"/>
              </a:rPr>
              <a:t>and </a:t>
            </a:r>
            <a:r>
              <a:rPr lang="en-US" spc="-15" dirty="0">
                <a:solidFill>
                  <a:srgbClr val="333E47"/>
                </a:solidFill>
                <a:cs typeface="Calibri"/>
              </a:rPr>
              <a:t>training </a:t>
            </a:r>
            <a:r>
              <a:rPr lang="en-US" spc="-5" dirty="0">
                <a:solidFill>
                  <a:srgbClr val="333E47"/>
                </a:solidFill>
                <a:cs typeface="Calibri"/>
              </a:rPr>
              <a:t>with </a:t>
            </a:r>
            <a:r>
              <a:rPr lang="en-US" spc="-15" dirty="0">
                <a:solidFill>
                  <a:srgbClr val="333E47"/>
                </a:solidFill>
                <a:cs typeface="Calibri"/>
              </a:rPr>
              <a:t>assistive  </a:t>
            </a:r>
            <a:r>
              <a:rPr lang="en-US" spc="-5" dirty="0">
                <a:solidFill>
                  <a:srgbClr val="333E47"/>
                </a:solidFill>
                <a:cs typeface="Calibri"/>
              </a:rPr>
              <a:t>technology </a:t>
            </a:r>
            <a:r>
              <a:rPr lang="en-US" spc="-10" dirty="0">
                <a:solidFill>
                  <a:srgbClr val="333E47"/>
                </a:solidFill>
                <a:cs typeface="Calibri"/>
              </a:rPr>
              <a:t>that supports</a:t>
            </a:r>
            <a:r>
              <a:rPr lang="en-US" spc="60" dirty="0">
                <a:solidFill>
                  <a:srgbClr val="333E47"/>
                </a:solidFill>
                <a:cs typeface="Calibri"/>
              </a:rPr>
              <a:t> </a:t>
            </a:r>
            <a:r>
              <a:rPr lang="en-US" spc="-5" dirty="0">
                <a:solidFill>
                  <a:srgbClr val="333E47"/>
                </a:solidFill>
                <a:cs typeface="Calibri"/>
              </a:rPr>
              <a:t>learning.</a:t>
            </a:r>
            <a:endParaRPr lang="en-US" dirty="0">
              <a:cs typeface="Calibri"/>
            </a:endParaRPr>
          </a:p>
          <a:p>
            <a:pPr marL="195580" marR="5080" indent="-183515">
              <a:spcBef>
                <a:spcPts val="675"/>
              </a:spcBef>
              <a:buFont typeface="Arial"/>
              <a:buChar char="•"/>
              <a:tabLst>
                <a:tab pos="196215" algn="l"/>
              </a:tabLst>
            </a:pPr>
            <a:r>
              <a:rPr lang="en-US" spc="-20" dirty="0">
                <a:solidFill>
                  <a:srgbClr val="333E47"/>
                </a:solidFill>
                <a:cs typeface="Calibri"/>
              </a:rPr>
              <a:t>May </a:t>
            </a:r>
            <a:r>
              <a:rPr lang="en-US" spc="-10" dirty="0">
                <a:solidFill>
                  <a:srgbClr val="333E47"/>
                </a:solidFill>
                <a:cs typeface="Calibri"/>
              </a:rPr>
              <a:t>suggest devices </a:t>
            </a:r>
            <a:r>
              <a:rPr lang="en-US" spc="-5" dirty="0">
                <a:solidFill>
                  <a:srgbClr val="333E47"/>
                </a:solidFill>
                <a:cs typeface="Calibri"/>
              </a:rPr>
              <a:t>or services </a:t>
            </a:r>
            <a:r>
              <a:rPr lang="en-US" spc="-10" dirty="0">
                <a:solidFill>
                  <a:srgbClr val="333E47"/>
                </a:solidFill>
                <a:cs typeface="Calibri"/>
              </a:rPr>
              <a:t>that help </a:t>
            </a:r>
            <a:r>
              <a:rPr lang="en-US" spc="-15" dirty="0">
                <a:solidFill>
                  <a:srgbClr val="333E47"/>
                </a:solidFill>
                <a:cs typeface="Calibri"/>
              </a:rPr>
              <a:t>students  </a:t>
            </a:r>
            <a:r>
              <a:rPr lang="en-US" spc="-65" dirty="0">
                <a:solidFill>
                  <a:srgbClr val="333E47"/>
                </a:solidFill>
                <a:cs typeface="Calibri"/>
              </a:rPr>
              <a:t>grow, </a:t>
            </a:r>
            <a:r>
              <a:rPr lang="en-US" spc="-15" dirty="0">
                <a:solidFill>
                  <a:srgbClr val="333E47"/>
                </a:solidFill>
                <a:cs typeface="Calibri"/>
              </a:rPr>
              <a:t>sustain </a:t>
            </a:r>
            <a:r>
              <a:rPr lang="en-US" spc="-5" dirty="0">
                <a:solidFill>
                  <a:srgbClr val="333E47"/>
                </a:solidFill>
                <a:cs typeface="Calibri"/>
              </a:rPr>
              <a:t>or </a:t>
            </a:r>
            <a:r>
              <a:rPr lang="en-US" spc="-15" dirty="0">
                <a:solidFill>
                  <a:srgbClr val="333E47"/>
                </a:solidFill>
                <a:cs typeface="Calibri"/>
              </a:rPr>
              <a:t>expand </a:t>
            </a:r>
            <a:r>
              <a:rPr lang="en-US" spc="-5" dirty="0">
                <a:solidFill>
                  <a:srgbClr val="333E47"/>
                </a:solidFill>
                <a:cs typeface="Calibri"/>
              </a:rPr>
              <a:t>their</a:t>
            </a:r>
            <a:r>
              <a:rPr lang="en-US" spc="135" dirty="0">
                <a:solidFill>
                  <a:srgbClr val="333E47"/>
                </a:solidFill>
                <a:cs typeface="Calibri"/>
              </a:rPr>
              <a:t> </a:t>
            </a:r>
            <a:r>
              <a:rPr lang="en-US" spc="-5" dirty="0">
                <a:solidFill>
                  <a:srgbClr val="333E47"/>
                </a:solidFill>
                <a:cs typeface="Calibri"/>
              </a:rPr>
              <a:t>abilities.</a:t>
            </a:r>
            <a:endParaRPr lang="en-US" dirty="0">
              <a:cs typeface="Calibri"/>
            </a:endParaRPr>
          </a:p>
          <a:p>
            <a:pPr marL="766445" lvl="1" indent="-342900">
              <a:spcBef>
                <a:spcPts val="540"/>
              </a:spcBef>
              <a:buFont typeface="Arial" panose="020B0604020202020204" pitchFamily="34" charset="0"/>
              <a:buChar char="•"/>
              <a:tabLst>
                <a:tab pos="652780" algn="l"/>
                <a:tab pos="653415" algn="l"/>
              </a:tabLst>
            </a:pPr>
            <a:r>
              <a:rPr lang="en-US" sz="2000" spc="-15" dirty="0">
                <a:solidFill>
                  <a:srgbClr val="333E47"/>
                </a:solidFill>
                <a:cs typeface="Calibri"/>
              </a:rPr>
              <a:t>text-to-voice</a:t>
            </a:r>
            <a:r>
              <a:rPr lang="en-US" sz="2000" spc="15" dirty="0">
                <a:solidFill>
                  <a:srgbClr val="333E47"/>
                </a:solidFill>
                <a:cs typeface="Calibri"/>
              </a:rPr>
              <a:t> </a:t>
            </a:r>
            <a:r>
              <a:rPr lang="en-US" sz="2000" spc="-10" dirty="0">
                <a:solidFill>
                  <a:srgbClr val="333E47"/>
                </a:solidFill>
                <a:cs typeface="Calibri"/>
              </a:rPr>
              <a:t>software</a:t>
            </a:r>
            <a:endParaRPr lang="en-US" sz="2000" dirty="0">
              <a:cs typeface="Calibri"/>
            </a:endParaRPr>
          </a:p>
          <a:p>
            <a:pPr marL="766445" lvl="1" indent="-342900">
              <a:spcBef>
                <a:spcPts val="480"/>
              </a:spcBef>
              <a:buFont typeface="Arial" panose="020B0604020202020204" pitchFamily="34" charset="0"/>
              <a:buChar char="•"/>
              <a:tabLst>
                <a:tab pos="652780" algn="l"/>
                <a:tab pos="653415" algn="l"/>
              </a:tabLst>
            </a:pPr>
            <a:r>
              <a:rPr lang="en-US" sz="2000" spc="-15" dirty="0">
                <a:solidFill>
                  <a:srgbClr val="333E47"/>
                </a:solidFill>
                <a:cs typeface="Calibri"/>
              </a:rPr>
              <a:t>voice-to-text</a:t>
            </a:r>
            <a:r>
              <a:rPr lang="en-US" sz="2000" spc="-10" dirty="0">
                <a:solidFill>
                  <a:srgbClr val="333E47"/>
                </a:solidFill>
                <a:cs typeface="Calibri"/>
              </a:rPr>
              <a:t> software</a:t>
            </a:r>
            <a:endParaRPr lang="en-US" sz="2000" dirty="0">
              <a:cs typeface="Calibri"/>
            </a:endParaRPr>
          </a:p>
          <a:p>
            <a:pPr marL="766445" lvl="1" indent="-342900">
              <a:spcBef>
                <a:spcPts val="480"/>
              </a:spcBef>
              <a:buFont typeface="Arial" panose="020B0604020202020204" pitchFamily="34" charset="0"/>
              <a:buChar char="•"/>
              <a:tabLst>
                <a:tab pos="652780" algn="l"/>
                <a:tab pos="653415" algn="l"/>
              </a:tabLst>
            </a:pPr>
            <a:r>
              <a:rPr lang="en-US" sz="2000" spc="-10" dirty="0">
                <a:solidFill>
                  <a:srgbClr val="333E47"/>
                </a:solidFill>
                <a:cs typeface="Calibri"/>
              </a:rPr>
              <a:t>digital </a:t>
            </a:r>
            <a:r>
              <a:rPr lang="en-US" sz="2000" spc="-5" dirty="0">
                <a:solidFill>
                  <a:srgbClr val="333E47"/>
                </a:solidFill>
                <a:cs typeface="Calibri"/>
              </a:rPr>
              <a:t>reading</a:t>
            </a:r>
            <a:r>
              <a:rPr lang="en-US" sz="2000" spc="5" dirty="0">
                <a:solidFill>
                  <a:srgbClr val="333E47"/>
                </a:solidFill>
                <a:cs typeface="Calibri"/>
              </a:rPr>
              <a:t> </a:t>
            </a:r>
            <a:r>
              <a:rPr lang="en-US" sz="2000" spc="-5" dirty="0">
                <a:solidFill>
                  <a:srgbClr val="333E47"/>
                </a:solidFill>
                <a:cs typeface="Calibri"/>
              </a:rPr>
              <a:t>pens</a:t>
            </a:r>
            <a:endParaRPr lang="en-US" sz="2000" dirty="0">
              <a:cs typeface="Calibri"/>
            </a:endParaRPr>
          </a:p>
          <a:p>
            <a:pPr marL="766445" lvl="1" indent="-342900">
              <a:spcBef>
                <a:spcPts val="480"/>
              </a:spcBef>
              <a:buFont typeface="Arial" panose="020B0604020202020204" pitchFamily="34" charset="0"/>
              <a:buChar char="•"/>
              <a:tabLst>
                <a:tab pos="652780" algn="l"/>
                <a:tab pos="653415" algn="l"/>
              </a:tabLst>
            </a:pPr>
            <a:r>
              <a:rPr lang="en-US" sz="2000" spc="-10" dirty="0">
                <a:solidFill>
                  <a:srgbClr val="333E47"/>
                </a:solidFill>
                <a:cs typeface="Calibri"/>
              </a:rPr>
              <a:t>alternative </a:t>
            </a:r>
            <a:r>
              <a:rPr lang="en-US" sz="2000" spc="-15" dirty="0">
                <a:solidFill>
                  <a:srgbClr val="333E47"/>
                </a:solidFill>
                <a:cs typeface="Calibri"/>
              </a:rPr>
              <a:t>format</a:t>
            </a:r>
            <a:r>
              <a:rPr lang="en-US" sz="2000" spc="40" dirty="0">
                <a:solidFill>
                  <a:srgbClr val="333E47"/>
                </a:solidFill>
                <a:cs typeface="Calibri"/>
              </a:rPr>
              <a:t> </a:t>
            </a:r>
            <a:r>
              <a:rPr lang="en-US" sz="2000" spc="-15" dirty="0">
                <a:solidFill>
                  <a:srgbClr val="333E47"/>
                </a:solidFill>
                <a:cs typeface="Calibri"/>
              </a:rPr>
              <a:t>texts</a:t>
            </a:r>
            <a:endParaRPr lang="en-US" sz="2000" dirty="0">
              <a:cs typeface="Calibri"/>
            </a:endParaRPr>
          </a:p>
          <a:p>
            <a:pPr marL="766445" lvl="1" indent="-342900">
              <a:spcBef>
                <a:spcPts val="480"/>
              </a:spcBef>
              <a:buFont typeface="Arial" panose="020B0604020202020204" pitchFamily="34" charset="0"/>
              <a:buChar char="•"/>
              <a:tabLst>
                <a:tab pos="652780" algn="l"/>
                <a:tab pos="653415" algn="l"/>
              </a:tabLst>
            </a:pPr>
            <a:r>
              <a:rPr lang="en-US" sz="2000" spc="-15" dirty="0">
                <a:solidFill>
                  <a:srgbClr val="333E47"/>
                </a:solidFill>
                <a:cs typeface="Calibri"/>
              </a:rPr>
              <a:t>related </a:t>
            </a:r>
            <a:r>
              <a:rPr lang="en-US" sz="2000" spc="-10" dirty="0">
                <a:solidFill>
                  <a:srgbClr val="333E47"/>
                </a:solidFill>
                <a:cs typeface="Calibri"/>
              </a:rPr>
              <a:t>bursaries </a:t>
            </a:r>
            <a:r>
              <a:rPr lang="en-US" sz="2000" dirty="0">
                <a:solidFill>
                  <a:srgbClr val="333E47"/>
                </a:solidFill>
                <a:cs typeface="Calibri"/>
              </a:rPr>
              <a:t>and</a:t>
            </a:r>
            <a:r>
              <a:rPr lang="en-US" sz="2000" spc="50" dirty="0">
                <a:solidFill>
                  <a:srgbClr val="333E47"/>
                </a:solidFill>
                <a:cs typeface="Calibri"/>
              </a:rPr>
              <a:t> </a:t>
            </a:r>
            <a:r>
              <a:rPr lang="en-US" sz="2000" spc="-5" dirty="0">
                <a:solidFill>
                  <a:srgbClr val="333E47"/>
                </a:solidFill>
                <a:cs typeface="Calibri"/>
              </a:rPr>
              <a:t>funding</a:t>
            </a:r>
            <a:endParaRPr lang="en-US" sz="2000" dirty="0">
              <a:cs typeface="Calibri"/>
            </a:endParaRPr>
          </a:p>
          <a:p>
            <a:pPr marL="766445" lvl="1" indent="-342900">
              <a:spcBef>
                <a:spcPts val="480"/>
              </a:spcBef>
              <a:buFont typeface="Arial" panose="020B0604020202020204" pitchFamily="34" charset="0"/>
              <a:buChar char="•"/>
              <a:tabLst>
                <a:tab pos="652780" algn="l"/>
                <a:tab pos="653415" algn="l"/>
              </a:tabLst>
            </a:pPr>
            <a:r>
              <a:rPr lang="en-US" sz="2000" dirty="0">
                <a:solidFill>
                  <a:srgbClr val="333E47"/>
                </a:solidFill>
                <a:cs typeface="Calibri"/>
              </a:rPr>
              <a:t>the </a:t>
            </a:r>
            <a:r>
              <a:rPr lang="en-US" sz="2000" spc="-5" dirty="0">
                <a:solidFill>
                  <a:srgbClr val="333E47"/>
                </a:solidFill>
                <a:cs typeface="Calibri"/>
              </a:rPr>
              <a:t>use of adaptive technology </a:t>
            </a:r>
            <a:r>
              <a:rPr lang="en-US" sz="2000" dirty="0">
                <a:solidFill>
                  <a:srgbClr val="333E47"/>
                </a:solidFill>
                <a:cs typeface="Calibri"/>
              </a:rPr>
              <a:t>in a </a:t>
            </a:r>
            <a:r>
              <a:rPr lang="en-US" sz="2000" spc="-10" dirty="0">
                <a:solidFill>
                  <a:srgbClr val="333E47"/>
                </a:solidFill>
                <a:cs typeface="Calibri"/>
              </a:rPr>
              <a:t>testing</a:t>
            </a:r>
            <a:r>
              <a:rPr lang="en-US" sz="2000" spc="-20" dirty="0">
                <a:solidFill>
                  <a:srgbClr val="333E47"/>
                </a:solidFill>
                <a:cs typeface="Calibri"/>
              </a:rPr>
              <a:t> </a:t>
            </a:r>
            <a:r>
              <a:rPr lang="en-US" sz="2000" spc="-10" dirty="0">
                <a:solidFill>
                  <a:srgbClr val="333E47"/>
                </a:solidFill>
                <a:cs typeface="Calibri"/>
              </a:rPr>
              <a:t>environment</a:t>
            </a:r>
            <a:endParaRPr lang="en-US" sz="2000" dirty="0">
              <a:cs typeface="Calibri"/>
            </a:endParaRPr>
          </a:p>
          <a:p>
            <a:endParaRPr lang="en-US" dirty="0"/>
          </a:p>
        </p:txBody>
      </p:sp>
    </p:spTree>
    <p:extLst>
      <p:ext uri="{BB962C8B-B14F-4D97-AF65-F5344CB8AC3E}">
        <p14:creationId xmlns:p14="http://schemas.microsoft.com/office/powerpoint/2010/main" val="96370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EDC7-12ED-4915-B06F-3E7A30A63791}"/>
              </a:ext>
            </a:extLst>
          </p:cNvPr>
          <p:cNvSpPr>
            <a:spLocks noGrp="1"/>
          </p:cNvSpPr>
          <p:nvPr>
            <p:ph type="title"/>
          </p:nvPr>
        </p:nvSpPr>
        <p:spPr/>
        <p:txBody>
          <a:bodyPr/>
          <a:lstStyle/>
          <a:p>
            <a:r>
              <a:rPr lang="en-US" dirty="0"/>
              <a:t>True or False?</a:t>
            </a:r>
          </a:p>
        </p:txBody>
      </p:sp>
      <p:sp>
        <p:nvSpPr>
          <p:cNvPr id="3" name="Text Placeholder 2">
            <a:extLst>
              <a:ext uri="{FF2B5EF4-FFF2-40B4-BE49-F238E27FC236}">
                <a16:creationId xmlns:a16="http://schemas.microsoft.com/office/drawing/2014/main" id="{F11A725F-B467-4771-8543-5751DAFB92AF}"/>
              </a:ext>
            </a:extLst>
          </p:cNvPr>
          <p:cNvSpPr>
            <a:spLocks noGrp="1"/>
          </p:cNvSpPr>
          <p:nvPr>
            <p:ph type="body" sz="quarter" idx="10"/>
          </p:nvPr>
        </p:nvSpPr>
        <p:spPr>
          <a:xfrm>
            <a:off x="407504" y="1580460"/>
            <a:ext cx="3021496" cy="4084844"/>
          </a:xfrm>
        </p:spPr>
        <p:txBody>
          <a:bodyPr/>
          <a:lstStyle/>
          <a:p>
            <a:pPr marL="0" indent="0">
              <a:buNone/>
            </a:pPr>
            <a:r>
              <a:rPr lang="en-US" dirty="0"/>
              <a:t>Students require  documentation confirming a DSM diagnosis in order to access accommodations in college.</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313F0DEE-0F58-4EFB-AA91-DAA96D3F47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8873" y="1728132"/>
            <a:ext cx="4629873" cy="3429000"/>
          </a:xfrm>
          <a:prstGeom prst="rect">
            <a:avLst/>
          </a:prstGeom>
        </p:spPr>
      </p:pic>
    </p:spTree>
    <p:extLst>
      <p:ext uri="{BB962C8B-B14F-4D97-AF65-F5344CB8AC3E}">
        <p14:creationId xmlns:p14="http://schemas.microsoft.com/office/powerpoint/2010/main" val="399956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A098-90FF-49A1-B88E-09CD11C1BC7D}"/>
              </a:ext>
            </a:extLst>
          </p:cNvPr>
          <p:cNvSpPr>
            <a:spLocks noGrp="1"/>
          </p:cNvSpPr>
          <p:nvPr>
            <p:ph type="title"/>
          </p:nvPr>
        </p:nvSpPr>
        <p:spPr/>
        <p:txBody>
          <a:bodyPr/>
          <a:lstStyle/>
          <a:p>
            <a:r>
              <a:rPr lang="en-US" dirty="0"/>
              <a:t>FALSE</a:t>
            </a:r>
          </a:p>
        </p:txBody>
      </p:sp>
      <p:sp>
        <p:nvSpPr>
          <p:cNvPr id="3" name="Text Placeholder 2">
            <a:extLst>
              <a:ext uri="{FF2B5EF4-FFF2-40B4-BE49-F238E27FC236}">
                <a16:creationId xmlns:a16="http://schemas.microsoft.com/office/drawing/2014/main" id="{591046D0-1C42-4B91-AE75-2DE0A78094C1}"/>
              </a:ext>
            </a:extLst>
          </p:cNvPr>
          <p:cNvSpPr>
            <a:spLocks noGrp="1"/>
          </p:cNvSpPr>
          <p:nvPr>
            <p:ph type="body" sz="quarter" idx="10"/>
          </p:nvPr>
        </p:nvSpPr>
        <p:spPr>
          <a:xfrm>
            <a:off x="635000" y="1302027"/>
            <a:ext cx="8204200" cy="4762017"/>
          </a:xfrm>
        </p:spPr>
        <p:txBody>
          <a:bodyPr/>
          <a:lstStyle/>
          <a:p>
            <a:pPr marL="0" indent="0">
              <a:buNone/>
            </a:pPr>
            <a:r>
              <a:rPr lang="en-US" dirty="0"/>
              <a:t>We adhere to OHRC’s Policy on Accessible education and assess the student’s need for accommodations in the following ways; </a:t>
            </a:r>
          </a:p>
          <a:p>
            <a:pPr marL="0" indent="0">
              <a:buNone/>
            </a:pPr>
            <a:endParaRPr lang="en-US" sz="1100" dirty="0"/>
          </a:p>
          <a:p>
            <a:r>
              <a:rPr lang="en-US" sz="1800" dirty="0"/>
              <a:t>How the student identifies their needs</a:t>
            </a:r>
          </a:p>
          <a:p>
            <a:r>
              <a:rPr lang="en-US" sz="1800" dirty="0"/>
              <a:t>A history of a formally identified disability</a:t>
            </a:r>
          </a:p>
          <a:p>
            <a:r>
              <a:rPr lang="en-US" sz="1800" dirty="0"/>
              <a:t>Third-party reports</a:t>
            </a:r>
          </a:p>
          <a:p>
            <a:r>
              <a:rPr lang="en-US" sz="1800" dirty="0"/>
              <a:t>Personal observations by the accessibility services professionals</a:t>
            </a:r>
          </a:p>
          <a:p>
            <a:r>
              <a:rPr lang="en-US" sz="1800" dirty="0"/>
              <a:t>Medical documentation, formal assessments and or screening tools</a:t>
            </a:r>
          </a:p>
          <a:p>
            <a:r>
              <a:rPr lang="en-US" sz="1800" dirty="0"/>
              <a:t>A history of academic accommodations</a:t>
            </a:r>
          </a:p>
          <a:p>
            <a:r>
              <a:rPr lang="en-US" sz="1800" dirty="0"/>
              <a:t>Relevant documents from previous educational institutions</a:t>
            </a:r>
          </a:p>
          <a:p>
            <a:r>
              <a:rPr lang="en-US" sz="1800" dirty="0"/>
              <a:t>Proof of disability from non-medical sources</a:t>
            </a:r>
          </a:p>
          <a:p>
            <a:r>
              <a:rPr lang="en-US" sz="1800" dirty="0"/>
              <a:t>Student needs are evident and not in dispute</a:t>
            </a:r>
          </a:p>
          <a:p>
            <a:endParaRPr lang="en-US" dirty="0"/>
          </a:p>
          <a:p>
            <a:endParaRPr lang="en-US" dirty="0"/>
          </a:p>
        </p:txBody>
      </p:sp>
    </p:spTree>
    <p:extLst>
      <p:ext uri="{BB962C8B-B14F-4D97-AF65-F5344CB8AC3E}">
        <p14:creationId xmlns:p14="http://schemas.microsoft.com/office/powerpoint/2010/main" val="335972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8FE5A-5A81-434F-95A2-2A72E53D9236}"/>
              </a:ext>
            </a:extLst>
          </p:cNvPr>
          <p:cNvSpPr>
            <a:spLocks noGrp="1"/>
          </p:cNvSpPr>
          <p:nvPr>
            <p:ph type="body" sz="quarter" idx="10"/>
          </p:nvPr>
        </p:nvSpPr>
        <p:spPr>
          <a:xfrm>
            <a:off x="159026" y="762000"/>
            <a:ext cx="8825948" cy="4296888"/>
          </a:xfrm>
        </p:spPr>
        <p:txBody>
          <a:bodyPr/>
          <a:lstStyle/>
          <a:p>
            <a:pPr algn="ctr"/>
            <a:endParaRPr lang="en-US" dirty="0"/>
          </a:p>
          <a:p>
            <a:pPr algn="ctr"/>
            <a:r>
              <a:rPr lang="en-US" dirty="0"/>
              <a:t>Let’s Identify Some System Differences</a:t>
            </a:r>
          </a:p>
          <a:p>
            <a:pPr algn="ctr"/>
            <a:endParaRPr lang="en-US" dirty="0"/>
          </a:p>
          <a:p>
            <a:pPr algn="ctr"/>
            <a:r>
              <a:rPr lang="en-US" sz="2800" dirty="0" err="1"/>
              <a:t>Jamboard</a:t>
            </a:r>
            <a:endParaRPr lang="en-US" sz="2800" dirty="0"/>
          </a:p>
          <a:p>
            <a:pPr algn="ctr"/>
            <a:r>
              <a:rPr lang="en-US" sz="2800" dirty="0">
                <a:hlinkClick r:id="rId2"/>
              </a:rPr>
              <a:t>https://jamboard.google.com/d/1BRMt5GeJyPZm4fDr5M8n43_CdVUOVFz4BxK5--p2xhs/viewer?f=0</a:t>
            </a:r>
            <a:endParaRPr lang="en-US" sz="2800" dirty="0"/>
          </a:p>
          <a:p>
            <a:pPr algn="ctr"/>
            <a:endParaRPr lang="en-US" dirty="0"/>
          </a:p>
        </p:txBody>
      </p:sp>
    </p:spTree>
    <p:extLst>
      <p:ext uri="{BB962C8B-B14F-4D97-AF65-F5344CB8AC3E}">
        <p14:creationId xmlns:p14="http://schemas.microsoft.com/office/powerpoint/2010/main" val="329024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7DED-F3DD-4D85-A0F4-8506309DDFE3}"/>
              </a:ext>
            </a:extLst>
          </p:cNvPr>
          <p:cNvSpPr>
            <a:spLocks noGrp="1"/>
          </p:cNvSpPr>
          <p:nvPr>
            <p:ph type="title"/>
          </p:nvPr>
        </p:nvSpPr>
        <p:spPr>
          <a:xfrm>
            <a:off x="255105" y="336654"/>
            <a:ext cx="8224838" cy="1143000"/>
          </a:xfrm>
        </p:spPr>
        <p:txBody>
          <a:bodyPr/>
          <a:lstStyle/>
          <a:p>
            <a:r>
              <a:rPr lang="en-US" dirty="0"/>
              <a:t>Some important notes re: accommodations in Post-Secondary</a:t>
            </a:r>
          </a:p>
        </p:txBody>
      </p:sp>
      <p:sp>
        <p:nvSpPr>
          <p:cNvPr id="3" name="Text Placeholder 2">
            <a:extLst>
              <a:ext uri="{FF2B5EF4-FFF2-40B4-BE49-F238E27FC236}">
                <a16:creationId xmlns:a16="http://schemas.microsoft.com/office/drawing/2014/main" id="{2C1A3CDF-304D-447E-82D4-89D9FA85829A}"/>
              </a:ext>
            </a:extLst>
          </p:cNvPr>
          <p:cNvSpPr>
            <a:spLocks noGrp="1"/>
          </p:cNvSpPr>
          <p:nvPr>
            <p:ph type="body" sz="quarter" idx="10"/>
          </p:nvPr>
        </p:nvSpPr>
        <p:spPr>
          <a:xfrm>
            <a:off x="392784" y="1598923"/>
            <a:ext cx="8446416" cy="3976688"/>
          </a:xfrm>
        </p:spPr>
        <p:txBody>
          <a:bodyPr/>
          <a:lstStyle/>
          <a:p>
            <a:r>
              <a:rPr lang="en-US" sz="2600" dirty="0"/>
              <a:t>Adult education and confidentiality means students drive the accommodation process </a:t>
            </a:r>
          </a:p>
          <a:p>
            <a:r>
              <a:rPr lang="en-US" sz="2600" dirty="0"/>
              <a:t>Students navigate the system independently (parent/ guardian involvement different)</a:t>
            </a:r>
          </a:p>
          <a:p>
            <a:r>
              <a:rPr lang="en-US" sz="2600" dirty="0"/>
              <a:t>More often adaptive technology is required in post-secondary</a:t>
            </a:r>
          </a:p>
          <a:p>
            <a:r>
              <a:rPr lang="en-US" sz="2600" dirty="0"/>
              <a:t>Modifications are not permitted</a:t>
            </a:r>
          </a:p>
          <a:p>
            <a:r>
              <a:rPr lang="en-US" sz="2600" dirty="0"/>
              <a:t>Academic demands typically increase (reading, assignment length, test rigor)</a:t>
            </a:r>
          </a:p>
          <a:p>
            <a:r>
              <a:rPr lang="en-US" sz="2600" dirty="0"/>
              <a:t>An increased self-regulated learning is required</a:t>
            </a:r>
          </a:p>
          <a:p>
            <a:endParaRPr lang="en-US" dirty="0"/>
          </a:p>
        </p:txBody>
      </p:sp>
    </p:spTree>
    <p:extLst>
      <p:ext uri="{BB962C8B-B14F-4D97-AF65-F5344CB8AC3E}">
        <p14:creationId xmlns:p14="http://schemas.microsoft.com/office/powerpoint/2010/main" val="34368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6ED74AC-451B-4622-88AD-6A468BE9B60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98" b="5498"/>
          <a:stretch>
            <a:fillRect/>
          </a:stretch>
        </p:blipFill>
        <p:spPr>
          <a:xfrm>
            <a:off x="616225" y="430832"/>
            <a:ext cx="7911549" cy="5281216"/>
          </a:xfrm>
        </p:spPr>
      </p:pic>
      <p:sp>
        <p:nvSpPr>
          <p:cNvPr id="5" name="TextBox 4">
            <a:extLst>
              <a:ext uri="{FF2B5EF4-FFF2-40B4-BE49-F238E27FC236}">
                <a16:creationId xmlns:a16="http://schemas.microsoft.com/office/drawing/2014/main" id="{B482E50D-4CCF-4D29-B070-C9CFCCED7B2C}"/>
              </a:ext>
            </a:extLst>
          </p:cNvPr>
          <p:cNvSpPr txBox="1"/>
          <p:nvPr/>
        </p:nvSpPr>
        <p:spPr>
          <a:xfrm>
            <a:off x="0" y="6103917"/>
            <a:ext cx="9144000" cy="230832"/>
          </a:xfrm>
          <a:prstGeom prst="rect">
            <a:avLst/>
          </a:prstGeom>
          <a:noFill/>
        </p:spPr>
        <p:txBody>
          <a:bodyPr wrap="square" rtlCol="0">
            <a:spAutoFit/>
          </a:bodyPr>
          <a:lstStyle/>
          <a:p>
            <a:r>
              <a:rPr lang="en-US" sz="900">
                <a:hlinkClick r:id="rId3" tooltip="https://www.themobilepresenter.com/article.php/surprise-m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5080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D072-8012-4EBC-8770-CF644D006650}"/>
              </a:ext>
            </a:extLst>
          </p:cNvPr>
          <p:cNvSpPr>
            <a:spLocks noGrp="1"/>
          </p:cNvSpPr>
          <p:nvPr>
            <p:ph type="title"/>
          </p:nvPr>
        </p:nvSpPr>
        <p:spPr/>
        <p:txBody>
          <a:bodyPr/>
          <a:lstStyle/>
          <a:p>
            <a:r>
              <a:rPr lang="en-US" dirty="0"/>
              <a:t>5 Reasons why a student can benefit from accommodations</a:t>
            </a:r>
          </a:p>
        </p:txBody>
      </p:sp>
      <p:sp>
        <p:nvSpPr>
          <p:cNvPr id="3" name="Text Placeholder 2">
            <a:extLst>
              <a:ext uri="{FF2B5EF4-FFF2-40B4-BE49-F238E27FC236}">
                <a16:creationId xmlns:a16="http://schemas.microsoft.com/office/drawing/2014/main" id="{671985EE-A4C5-47C9-A4AA-8E49460FBEDC}"/>
              </a:ext>
            </a:extLst>
          </p:cNvPr>
          <p:cNvSpPr>
            <a:spLocks noGrp="1"/>
          </p:cNvSpPr>
          <p:nvPr>
            <p:ph type="body" sz="quarter" idx="10"/>
          </p:nvPr>
        </p:nvSpPr>
        <p:spPr>
          <a:xfrm>
            <a:off x="655638" y="1878736"/>
            <a:ext cx="7874000" cy="3976688"/>
          </a:xfrm>
        </p:spPr>
        <p:txBody>
          <a:bodyPr/>
          <a:lstStyle/>
          <a:p>
            <a:pPr marL="514350" indent="-514350">
              <a:buFont typeface="+mj-lt"/>
              <a:buAutoNum type="arabicPeriod"/>
            </a:pPr>
            <a:r>
              <a:rPr lang="en-US" dirty="0"/>
              <a:t>Academic equity</a:t>
            </a:r>
          </a:p>
          <a:p>
            <a:pPr marL="514350" indent="-514350">
              <a:buFont typeface="+mj-lt"/>
              <a:buAutoNum type="arabicPeriod"/>
            </a:pPr>
            <a:r>
              <a:rPr lang="en-US" dirty="0"/>
              <a:t>System navigation support</a:t>
            </a:r>
          </a:p>
          <a:p>
            <a:pPr marL="514350" indent="-514350">
              <a:buFont typeface="+mj-lt"/>
              <a:buAutoNum type="arabicPeriod"/>
            </a:pPr>
            <a:r>
              <a:rPr lang="en-US" dirty="0"/>
              <a:t>Advocacy when needed and support to practice self-advocacy</a:t>
            </a:r>
          </a:p>
          <a:p>
            <a:pPr marL="514350" indent="-514350">
              <a:buFont typeface="+mj-lt"/>
              <a:buAutoNum type="arabicPeriod"/>
            </a:pPr>
            <a:r>
              <a:rPr lang="en-US" dirty="0"/>
              <a:t>Further understanding of individual learning needs and how to address them (metacognitive skills)</a:t>
            </a:r>
          </a:p>
          <a:p>
            <a:pPr marL="514350" indent="-514350">
              <a:buFont typeface="+mj-lt"/>
              <a:buAutoNum type="arabicPeriod"/>
            </a:pPr>
            <a:r>
              <a:rPr lang="en-US" dirty="0"/>
              <a:t>Preparation for post-secondary future, anti-oppressive practice</a:t>
            </a:r>
          </a:p>
        </p:txBody>
      </p:sp>
    </p:spTree>
    <p:extLst>
      <p:ext uri="{BB962C8B-B14F-4D97-AF65-F5344CB8AC3E}">
        <p14:creationId xmlns:p14="http://schemas.microsoft.com/office/powerpoint/2010/main" val="344679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1CFA4DC-F051-47C1-94C0-4AF0D7978EF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516" r="8516"/>
          <a:stretch>
            <a:fillRect/>
          </a:stretch>
        </p:blipFill>
        <p:spPr/>
      </p:pic>
    </p:spTree>
    <p:extLst>
      <p:ext uri="{BB962C8B-B14F-4D97-AF65-F5344CB8AC3E}">
        <p14:creationId xmlns:p14="http://schemas.microsoft.com/office/powerpoint/2010/main" val="246914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644A-B67C-4A15-A2C1-11C19E0F9C53}"/>
              </a:ext>
            </a:extLst>
          </p:cNvPr>
          <p:cNvSpPr>
            <a:spLocks noGrp="1"/>
          </p:cNvSpPr>
          <p:nvPr>
            <p:ph type="title"/>
          </p:nvPr>
        </p:nvSpPr>
        <p:spPr>
          <a:xfrm>
            <a:off x="304800" y="217384"/>
            <a:ext cx="8224838" cy="1143000"/>
          </a:xfrm>
        </p:spPr>
        <p:txBody>
          <a:bodyPr/>
          <a:lstStyle/>
          <a:p>
            <a:r>
              <a:rPr lang="en-US" dirty="0"/>
              <a:t>Challenges/ Discussion</a:t>
            </a:r>
          </a:p>
        </p:txBody>
      </p:sp>
      <p:sp>
        <p:nvSpPr>
          <p:cNvPr id="3" name="Text Placeholder 2">
            <a:extLst>
              <a:ext uri="{FF2B5EF4-FFF2-40B4-BE49-F238E27FC236}">
                <a16:creationId xmlns:a16="http://schemas.microsoft.com/office/drawing/2014/main" id="{353ACD3C-4873-4C82-876F-309A957D0F4D}"/>
              </a:ext>
            </a:extLst>
          </p:cNvPr>
          <p:cNvSpPr>
            <a:spLocks noGrp="1"/>
          </p:cNvSpPr>
          <p:nvPr>
            <p:ph type="body" sz="quarter" idx="10"/>
          </p:nvPr>
        </p:nvSpPr>
        <p:spPr>
          <a:xfrm>
            <a:off x="487017" y="1072839"/>
            <a:ext cx="8352183" cy="4712322"/>
          </a:xfrm>
        </p:spPr>
        <p:txBody>
          <a:bodyPr/>
          <a:lstStyle/>
          <a:p>
            <a:r>
              <a:rPr lang="en-US" dirty="0"/>
              <a:t>When should Dual Credit student connect with Accessibility?</a:t>
            </a:r>
          </a:p>
          <a:p>
            <a:r>
              <a:rPr lang="en-US" dirty="0"/>
              <a:t>Do students feel like they can succeed without accommodation? </a:t>
            </a:r>
          </a:p>
          <a:p>
            <a:r>
              <a:rPr lang="en-US" dirty="0"/>
              <a:t>Are there stigma concerns?</a:t>
            </a:r>
          </a:p>
          <a:p>
            <a:r>
              <a:rPr lang="en-US" dirty="0"/>
              <a:t>Timing is critical so students can be prepared.</a:t>
            </a:r>
          </a:p>
          <a:p>
            <a:r>
              <a:rPr lang="en-US" dirty="0"/>
              <a:t>Students have limited time on-campus.</a:t>
            </a:r>
          </a:p>
          <a:p>
            <a:r>
              <a:rPr lang="en-US" dirty="0"/>
              <a:t>When is the right time to access accommodations?</a:t>
            </a:r>
          </a:p>
          <a:p>
            <a:r>
              <a:rPr lang="en-US" dirty="0"/>
              <a:t>The process will most often </a:t>
            </a:r>
            <a:r>
              <a:rPr lang="en-US"/>
              <a:t>involve 2 </a:t>
            </a:r>
            <a:r>
              <a:rPr lang="en-US" dirty="0"/>
              <a:t>appointments. </a:t>
            </a:r>
          </a:p>
          <a:p>
            <a:endParaRPr lang="en-US" dirty="0"/>
          </a:p>
        </p:txBody>
      </p:sp>
    </p:spTree>
    <p:extLst>
      <p:ext uri="{BB962C8B-B14F-4D97-AF65-F5344CB8AC3E}">
        <p14:creationId xmlns:p14="http://schemas.microsoft.com/office/powerpoint/2010/main" val="21651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6515" y="6324600"/>
            <a:ext cx="5492685" cy="304800"/>
          </a:xfrm>
        </p:spPr>
        <p:txBody>
          <a:bodyPr/>
          <a:lstStyle/>
          <a:p>
            <a:r>
              <a:rPr lang="en-US" dirty="0"/>
              <a:t>Accessibility Services and Wellness Initiatives </a:t>
            </a:r>
          </a:p>
        </p:txBody>
      </p:sp>
      <p:sp>
        <p:nvSpPr>
          <p:cNvPr id="4" name="Text Placeholder 3"/>
          <p:cNvSpPr>
            <a:spLocks noGrp="1"/>
          </p:cNvSpPr>
          <p:nvPr>
            <p:ph type="body" sz="quarter" idx="12"/>
          </p:nvPr>
        </p:nvSpPr>
        <p:spPr/>
        <p:txBody>
          <a:bodyPr/>
          <a:lstStyle/>
          <a:p>
            <a:r>
              <a:rPr lang="en-US" dirty="0"/>
              <a:t>Accessibility Services at Georgian College</a:t>
            </a:r>
          </a:p>
        </p:txBody>
      </p:sp>
      <p:sp>
        <p:nvSpPr>
          <p:cNvPr id="5" name="Text Placeholder 4"/>
          <p:cNvSpPr>
            <a:spLocks noGrp="1"/>
          </p:cNvSpPr>
          <p:nvPr>
            <p:ph type="body" sz="quarter" idx="13"/>
          </p:nvPr>
        </p:nvSpPr>
        <p:spPr/>
        <p:txBody>
          <a:bodyPr/>
          <a:lstStyle/>
          <a:p>
            <a:r>
              <a:rPr lang="en-US" dirty="0"/>
              <a:t>Sara-Jane Neid, Accessibility Advisor Lead, 705-728-1968 x1352 </a:t>
            </a:r>
          </a:p>
          <a:p>
            <a:r>
              <a:rPr lang="en-US" dirty="0"/>
              <a:t>sara-jane.neid@georgiancollege.ca</a:t>
            </a:r>
          </a:p>
        </p:txBody>
      </p:sp>
      <p:sp>
        <p:nvSpPr>
          <p:cNvPr id="6" name="object 6">
            <a:extLst>
              <a:ext uri="{FF2B5EF4-FFF2-40B4-BE49-F238E27FC236}">
                <a16:creationId xmlns:a16="http://schemas.microsoft.com/office/drawing/2014/main" id="{4CF8F96F-4DF3-4F0D-B33A-934BAB25EAA9}"/>
              </a:ext>
            </a:extLst>
          </p:cNvPr>
          <p:cNvSpPr>
            <a:spLocks noGrp="1"/>
          </p:cNvSpPr>
          <p:nvPr>
            <p:ph type="pic" sz="quarter" idx="10"/>
          </p:nvPr>
        </p:nvSpPr>
        <p:spPr>
          <a:xfrm>
            <a:off x="0" y="0"/>
            <a:ext cx="9144000" cy="41687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5106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8FE5A-5A81-434F-95A2-2A72E53D9236}"/>
              </a:ext>
            </a:extLst>
          </p:cNvPr>
          <p:cNvSpPr>
            <a:spLocks noGrp="1"/>
          </p:cNvSpPr>
          <p:nvPr>
            <p:ph type="body" sz="quarter" idx="10"/>
          </p:nvPr>
        </p:nvSpPr>
        <p:spPr>
          <a:xfrm>
            <a:off x="159026" y="762000"/>
            <a:ext cx="8825948" cy="4296888"/>
          </a:xfrm>
        </p:spPr>
        <p:txBody>
          <a:bodyPr/>
          <a:lstStyle/>
          <a:p>
            <a:pPr algn="ctr"/>
            <a:endParaRPr lang="en-US" dirty="0"/>
          </a:p>
          <a:p>
            <a:pPr algn="ctr"/>
            <a:r>
              <a:rPr lang="en-US" dirty="0"/>
              <a:t>Bridging the gap and supporting students</a:t>
            </a:r>
          </a:p>
          <a:p>
            <a:pPr algn="ctr"/>
            <a:endParaRPr lang="en-US" dirty="0"/>
          </a:p>
          <a:p>
            <a:pPr algn="ctr"/>
            <a:r>
              <a:rPr lang="en-US" sz="2800" dirty="0" err="1"/>
              <a:t>Jamboard</a:t>
            </a:r>
            <a:endParaRPr lang="en-US" sz="2800" dirty="0"/>
          </a:p>
          <a:p>
            <a:pPr algn="ctr"/>
            <a:r>
              <a:rPr lang="en-US" sz="2800" dirty="0">
                <a:hlinkClick r:id="rId2"/>
              </a:rPr>
              <a:t>https://jamboard.google.com/d/1BRMt5GeJyPZm4fDr5M8n43_CdVUOVFz4BxK5--p2xhs/viewer?f=0</a:t>
            </a:r>
            <a:endParaRPr lang="en-US" sz="2800" dirty="0"/>
          </a:p>
          <a:p>
            <a:pPr algn="ctr"/>
            <a:endParaRPr lang="en-US" dirty="0"/>
          </a:p>
        </p:txBody>
      </p:sp>
    </p:spTree>
    <p:extLst>
      <p:ext uri="{BB962C8B-B14F-4D97-AF65-F5344CB8AC3E}">
        <p14:creationId xmlns:p14="http://schemas.microsoft.com/office/powerpoint/2010/main" val="119158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8EF5-B9BA-40F8-87A3-F046D9588177}"/>
              </a:ext>
            </a:extLst>
          </p:cNvPr>
          <p:cNvSpPr>
            <a:spLocks noGrp="1"/>
          </p:cNvSpPr>
          <p:nvPr>
            <p:ph type="title"/>
          </p:nvPr>
        </p:nvSpPr>
        <p:spPr/>
        <p:txBody>
          <a:bodyPr/>
          <a:lstStyle/>
          <a:p>
            <a:pPr marL="0" indent="0" algn="ctr">
              <a:buNone/>
            </a:pPr>
            <a:r>
              <a:rPr lang="en-US" sz="4800" dirty="0"/>
              <a:t>1-877-722-1523</a:t>
            </a:r>
          </a:p>
        </p:txBody>
      </p:sp>
      <p:sp>
        <p:nvSpPr>
          <p:cNvPr id="3" name="Text Placeholder 2">
            <a:extLst>
              <a:ext uri="{FF2B5EF4-FFF2-40B4-BE49-F238E27FC236}">
                <a16:creationId xmlns:a16="http://schemas.microsoft.com/office/drawing/2014/main" id="{66A4253E-3416-4B20-B2A9-B11563FE1D5B}"/>
              </a:ext>
            </a:extLst>
          </p:cNvPr>
          <p:cNvSpPr>
            <a:spLocks noGrp="1"/>
          </p:cNvSpPr>
          <p:nvPr>
            <p:ph type="body" sz="quarter" idx="10"/>
          </p:nvPr>
        </p:nvSpPr>
        <p:spPr>
          <a:xfrm>
            <a:off x="655638" y="1440656"/>
            <a:ext cx="7874000" cy="3976688"/>
          </a:xfrm>
        </p:spPr>
        <p:txBody>
          <a:bodyPr/>
          <a:lstStyle/>
          <a:p>
            <a:pPr marL="0" indent="0" algn="ctr">
              <a:lnSpc>
                <a:spcPct val="100000"/>
              </a:lnSpc>
              <a:spcBef>
                <a:spcPts val="95"/>
              </a:spcBef>
              <a:buNone/>
            </a:pPr>
            <a:r>
              <a:rPr lang="en-US" b="1" u="heavy" spc="-10" dirty="0">
                <a:solidFill>
                  <a:srgbClr val="63A70A"/>
                </a:solidFill>
                <a:uFill>
                  <a:solidFill>
                    <a:srgbClr val="63A70A"/>
                  </a:solidFill>
                </a:uFill>
                <a:cs typeface="Calibri"/>
                <a:hlinkClick r:id="rId2"/>
              </a:rPr>
              <a:t>Studentsuccess@georgiancollege.ca</a:t>
            </a:r>
            <a:endParaRPr lang="en-US" dirty="0">
              <a:cs typeface="Calibri"/>
            </a:endParaRPr>
          </a:p>
          <a:p>
            <a:pPr marL="0" indent="0">
              <a:lnSpc>
                <a:spcPct val="100000"/>
              </a:lnSpc>
              <a:spcBef>
                <a:spcPts val="15"/>
              </a:spcBef>
              <a:buNone/>
            </a:pPr>
            <a:endParaRPr lang="en-US" sz="2900" dirty="0">
              <a:cs typeface="Calibri"/>
            </a:endParaRPr>
          </a:p>
          <a:p>
            <a:pPr marL="0" marR="5080" indent="0" algn="ctr">
              <a:lnSpc>
                <a:spcPct val="100000"/>
              </a:lnSpc>
              <a:buNone/>
            </a:pPr>
            <a:r>
              <a:rPr lang="en-US" b="1" u="heavy" spc="-30" dirty="0">
                <a:solidFill>
                  <a:srgbClr val="63A70A"/>
                </a:solidFill>
                <a:uFill>
                  <a:solidFill>
                    <a:srgbClr val="63A70A"/>
                  </a:solidFill>
                </a:uFill>
                <a:cs typeface="Calibri"/>
                <a:hlinkClick r:id="rId3"/>
              </a:rPr>
              <a:t>h</a:t>
            </a:r>
            <a:r>
              <a:rPr lang="en-US" b="1" u="heavy" spc="-40" dirty="0">
                <a:solidFill>
                  <a:srgbClr val="63A70A"/>
                </a:solidFill>
                <a:uFill>
                  <a:solidFill>
                    <a:srgbClr val="63A70A"/>
                  </a:solidFill>
                </a:uFill>
                <a:cs typeface="Calibri"/>
                <a:hlinkClick r:id="rId3"/>
              </a:rPr>
              <a:t>t</a:t>
            </a:r>
            <a:r>
              <a:rPr lang="en-US" b="1" u="heavy" spc="-5" dirty="0">
                <a:solidFill>
                  <a:srgbClr val="63A70A"/>
                </a:solidFill>
                <a:uFill>
                  <a:solidFill>
                    <a:srgbClr val="63A70A"/>
                  </a:solidFill>
                </a:uFill>
                <a:cs typeface="Calibri"/>
                <a:hlinkClick r:id="rId3"/>
              </a:rPr>
              <a:t>t</a:t>
            </a:r>
            <a:r>
              <a:rPr lang="en-US" b="1" u="heavy" spc="-20" dirty="0">
                <a:solidFill>
                  <a:srgbClr val="63A70A"/>
                </a:solidFill>
                <a:uFill>
                  <a:solidFill>
                    <a:srgbClr val="63A70A"/>
                  </a:solidFill>
                </a:uFill>
                <a:cs typeface="Calibri"/>
                <a:hlinkClick r:id="rId3"/>
              </a:rPr>
              <a:t>p</a:t>
            </a:r>
            <a:r>
              <a:rPr lang="en-US" b="1" u="heavy" spc="-5" dirty="0">
                <a:solidFill>
                  <a:srgbClr val="63A70A"/>
                </a:solidFill>
                <a:uFill>
                  <a:solidFill>
                    <a:srgbClr val="63A70A"/>
                  </a:solidFill>
                </a:uFill>
                <a:cs typeface="Calibri"/>
                <a:hlinkClick r:id="rId3"/>
              </a:rPr>
              <a:t>s://</a:t>
            </a:r>
            <a:r>
              <a:rPr lang="en-US" b="1" u="heavy" dirty="0">
                <a:solidFill>
                  <a:srgbClr val="63A70A"/>
                </a:solidFill>
                <a:uFill>
                  <a:solidFill>
                    <a:srgbClr val="63A70A"/>
                  </a:solidFill>
                </a:uFill>
                <a:cs typeface="Calibri"/>
                <a:hlinkClick r:id="rId3"/>
              </a:rPr>
              <a:t>w</a:t>
            </a:r>
            <a:r>
              <a:rPr lang="en-US" b="1" u="heavy" spc="5" dirty="0">
                <a:solidFill>
                  <a:srgbClr val="63A70A"/>
                </a:solidFill>
                <a:uFill>
                  <a:solidFill>
                    <a:srgbClr val="63A70A"/>
                  </a:solidFill>
                </a:uFill>
                <a:cs typeface="Calibri"/>
                <a:hlinkClick r:id="rId3"/>
              </a:rPr>
              <a:t>w</a:t>
            </a:r>
            <a:r>
              <a:rPr lang="en-US" b="1" u="heavy" spc="-170" dirty="0">
                <a:solidFill>
                  <a:srgbClr val="63A70A"/>
                </a:solidFill>
                <a:uFill>
                  <a:solidFill>
                    <a:srgbClr val="63A70A"/>
                  </a:solidFill>
                </a:uFill>
                <a:cs typeface="Calibri"/>
                <a:hlinkClick r:id="rId3"/>
              </a:rPr>
              <a:t>w</a:t>
            </a:r>
            <a:r>
              <a:rPr lang="en-US" b="1" u="heavy" spc="25" dirty="0">
                <a:solidFill>
                  <a:srgbClr val="63A70A"/>
                </a:solidFill>
                <a:uFill>
                  <a:solidFill>
                    <a:srgbClr val="63A70A"/>
                  </a:solidFill>
                </a:uFill>
                <a:cs typeface="Calibri"/>
                <a:hlinkClick r:id="rId3"/>
              </a:rPr>
              <a:t>.</a:t>
            </a:r>
            <a:r>
              <a:rPr lang="en-US" b="1" u="heavy" spc="-35" dirty="0">
                <a:solidFill>
                  <a:srgbClr val="63A70A"/>
                </a:solidFill>
                <a:uFill>
                  <a:solidFill>
                    <a:srgbClr val="63A70A"/>
                  </a:solidFill>
                </a:uFill>
                <a:cs typeface="Calibri"/>
                <a:hlinkClick r:id="rId3"/>
              </a:rPr>
              <a:t>g</a:t>
            </a:r>
            <a:r>
              <a:rPr lang="en-US" b="1" u="heavy" spc="-10" dirty="0">
                <a:solidFill>
                  <a:srgbClr val="63A70A"/>
                </a:solidFill>
                <a:uFill>
                  <a:solidFill>
                    <a:srgbClr val="63A70A"/>
                  </a:solidFill>
                </a:uFill>
                <a:cs typeface="Calibri"/>
                <a:hlinkClick r:id="rId3"/>
              </a:rPr>
              <a:t>eo</a:t>
            </a:r>
            <a:r>
              <a:rPr lang="en-US" b="1" u="heavy" spc="-50" dirty="0">
                <a:solidFill>
                  <a:srgbClr val="63A70A"/>
                </a:solidFill>
                <a:uFill>
                  <a:solidFill>
                    <a:srgbClr val="63A70A"/>
                  </a:solidFill>
                </a:uFill>
                <a:cs typeface="Calibri"/>
                <a:hlinkClick r:id="rId3"/>
              </a:rPr>
              <a:t>r</a:t>
            </a:r>
            <a:r>
              <a:rPr lang="en-US" b="1" u="heavy" spc="-10" dirty="0">
                <a:solidFill>
                  <a:srgbClr val="63A70A"/>
                </a:solidFill>
                <a:uFill>
                  <a:solidFill>
                    <a:srgbClr val="63A70A"/>
                  </a:solidFill>
                </a:uFill>
                <a:cs typeface="Calibri"/>
                <a:hlinkClick r:id="rId3"/>
              </a:rPr>
              <a:t>g</a:t>
            </a:r>
            <a:r>
              <a:rPr lang="en-US" b="1" u="heavy" spc="-15" dirty="0">
                <a:solidFill>
                  <a:srgbClr val="63A70A"/>
                </a:solidFill>
                <a:uFill>
                  <a:solidFill>
                    <a:srgbClr val="63A70A"/>
                  </a:solidFill>
                </a:uFill>
                <a:cs typeface="Calibri"/>
                <a:hlinkClick r:id="rId3"/>
              </a:rPr>
              <a:t>i</a:t>
            </a:r>
            <a:r>
              <a:rPr lang="en-US" b="1" u="heavy" spc="-5" dirty="0">
                <a:solidFill>
                  <a:srgbClr val="63A70A"/>
                </a:solidFill>
                <a:uFill>
                  <a:solidFill>
                    <a:srgbClr val="63A70A"/>
                  </a:solidFill>
                </a:uFill>
                <a:cs typeface="Calibri"/>
                <a:hlinkClick r:id="rId3"/>
              </a:rPr>
              <a:t>anc</a:t>
            </a:r>
            <a:r>
              <a:rPr lang="en-US" b="1" u="heavy" spc="-20" dirty="0">
                <a:solidFill>
                  <a:srgbClr val="63A70A"/>
                </a:solidFill>
                <a:uFill>
                  <a:solidFill>
                    <a:srgbClr val="63A70A"/>
                  </a:solidFill>
                </a:uFill>
                <a:cs typeface="Calibri"/>
                <a:hlinkClick r:id="rId3"/>
              </a:rPr>
              <a:t>o</a:t>
            </a:r>
            <a:r>
              <a:rPr lang="en-US" b="1" u="heavy" spc="-5" dirty="0">
                <a:solidFill>
                  <a:srgbClr val="63A70A"/>
                </a:solidFill>
                <a:uFill>
                  <a:solidFill>
                    <a:srgbClr val="63A70A"/>
                  </a:solidFill>
                </a:uFill>
                <a:cs typeface="Calibri"/>
                <a:hlinkClick r:id="rId3"/>
              </a:rPr>
              <a:t>lle</a:t>
            </a:r>
            <a:r>
              <a:rPr lang="en-US" b="1" u="heavy" spc="-35" dirty="0">
                <a:solidFill>
                  <a:srgbClr val="63A70A"/>
                </a:solidFill>
                <a:uFill>
                  <a:solidFill>
                    <a:srgbClr val="63A70A"/>
                  </a:solidFill>
                </a:uFill>
                <a:cs typeface="Calibri"/>
                <a:hlinkClick r:id="rId3"/>
              </a:rPr>
              <a:t>g</a:t>
            </a:r>
            <a:r>
              <a:rPr lang="en-US" b="1" u="heavy" spc="-5" dirty="0">
                <a:solidFill>
                  <a:srgbClr val="63A70A"/>
                </a:solidFill>
                <a:uFill>
                  <a:solidFill>
                    <a:srgbClr val="63A70A"/>
                  </a:solidFill>
                </a:uFill>
                <a:cs typeface="Calibri"/>
                <a:hlinkClick r:id="rId3"/>
              </a:rPr>
              <a:t>e</a:t>
            </a:r>
            <a:r>
              <a:rPr lang="en-US" b="1" u="heavy" spc="-10" dirty="0">
                <a:solidFill>
                  <a:srgbClr val="63A70A"/>
                </a:solidFill>
                <a:uFill>
                  <a:solidFill>
                    <a:srgbClr val="63A70A"/>
                  </a:solidFill>
                </a:uFill>
                <a:cs typeface="Calibri"/>
                <a:hlinkClick r:id="rId3"/>
              </a:rPr>
              <a:t>.c</a:t>
            </a:r>
            <a:r>
              <a:rPr lang="en-US" b="1" u="heavy" spc="-15" dirty="0">
                <a:solidFill>
                  <a:srgbClr val="63A70A"/>
                </a:solidFill>
                <a:uFill>
                  <a:solidFill>
                    <a:srgbClr val="63A70A"/>
                  </a:solidFill>
                </a:uFill>
                <a:cs typeface="Calibri"/>
                <a:hlinkClick r:id="rId3"/>
              </a:rPr>
              <a:t>a</a:t>
            </a:r>
            <a:r>
              <a:rPr lang="en-US" b="1" u="heavy" spc="-80" dirty="0">
                <a:solidFill>
                  <a:srgbClr val="63A70A"/>
                </a:solidFill>
                <a:uFill>
                  <a:solidFill>
                    <a:srgbClr val="63A70A"/>
                  </a:solidFill>
                </a:uFill>
                <a:cs typeface="Calibri"/>
                <a:hlinkClick r:id="rId3"/>
              </a:rPr>
              <a:t>/</a:t>
            </a:r>
            <a:r>
              <a:rPr lang="en-US" b="1" u="heavy" spc="-45" dirty="0">
                <a:solidFill>
                  <a:srgbClr val="63A70A"/>
                </a:solidFill>
                <a:uFill>
                  <a:solidFill>
                    <a:srgbClr val="63A70A"/>
                  </a:solidFill>
                </a:uFill>
                <a:cs typeface="Calibri"/>
                <a:hlinkClick r:id="rId3"/>
              </a:rPr>
              <a:t>s</a:t>
            </a:r>
            <a:r>
              <a:rPr lang="en-US" b="1" u="heavy" spc="-5" dirty="0">
                <a:solidFill>
                  <a:srgbClr val="63A70A"/>
                </a:solidFill>
                <a:uFill>
                  <a:solidFill>
                    <a:srgbClr val="63A70A"/>
                  </a:solidFill>
                </a:uFill>
                <a:cs typeface="Calibri"/>
                <a:hlinkClick r:id="rId3"/>
              </a:rPr>
              <a:t>tu</a:t>
            </a:r>
            <a:r>
              <a:rPr lang="en-US" b="1" u="heavy" dirty="0">
                <a:solidFill>
                  <a:srgbClr val="63A70A"/>
                </a:solidFill>
                <a:uFill>
                  <a:solidFill>
                    <a:srgbClr val="63A70A"/>
                  </a:solidFill>
                </a:uFill>
                <a:cs typeface="Calibri"/>
                <a:hlinkClick r:id="rId3"/>
              </a:rPr>
              <a:t>d</a:t>
            </a:r>
            <a:r>
              <a:rPr lang="en-US" b="1" u="heavy" spc="-10" dirty="0">
                <a:solidFill>
                  <a:srgbClr val="63A70A"/>
                </a:solidFill>
                <a:uFill>
                  <a:solidFill>
                    <a:srgbClr val="63A70A"/>
                  </a:solidFill>
                </a:uFill>
                <a:cs typeface="Calibri"/>
                <a:hlinkClick r:id="rId3"/>
              </a:rPr>
              <a:t>e</a:t>
            </a:r>
            <a:r>
              <a:rPr lang="en-US" b="1" u="heavy" spc="-35" dirty="0">
                <a:solidFill>
                  <a:srgbClr val="63A70A"/>
                </a:solidFill>
                <a:uFill>
                  <a:solidFill>
                    <a:srgbClr val="63A70A"/>
                  </a:solidFill>
                </a:uFill>
                <a:cs typeface="Calibri"/>
                <a:hlinkClick r:id="rId3"/>
              </a:rPr>
              <a:t>n</a:t>
            </a:r>
            <a:r>
              <a:rPr lang="en-US" b="1" u="heavy" spc="30" dirty="0">
                <a:solidFill>
                  <a:srgbClr val="63A70A"/>
                </a:solidFill>
                <a:uFill>
                  <a:solidFill>
                    <a:srgbClr val="63A70A"/>
                  </a:solidFill>
                </a:uFill>
                <a:cs typeface="Calibri"/>
                <a:hlinkClick r:id="rId3"/>
              </a:rPr>
              <a:t>t</a:t>
            </a:r>
            <a:r>
              <a:rPr lang="en-US" b="1" u="heavy" spc="-5" dirty="0">
                <a:solidFill>
                  <a:srgbClr val="63A70A"/>
                </a:solidFill>
                <a:uFill>
                  <a:solidFill>
                    <a:srgbClr val="63A70A"/>
                  </a:solidFill>
                </a:uFill>
                <a:cs typeface="Calibri"/>
                <a:hlinkClick r:id="rId3"/>
              </a:rPr>
              <a:t>- </a:t>
            </a:r>
            <a:r>
              <a:rPr lang="en-US" b="1" spc="-5" dirty="0">
                <a:solidFill>
                  <a:srgbClr val="63A70A"/>
                </a:solidFill>
                <a:cs typeface="Calibri"/>
                <a:hlinkClick r:id="rId3"/>
              </a:rPr>
              <a:t> </a:t>
            </a:r>
            <a:r>
              <a:rPr lang="en-US" b="1" u="heavy" spc="-15" dirty="0">
                <a:solidFill>
                  <a:srgbClr val="63A70A"/>
                </a:solidFill>
                <a:uFill>
                  <a:solidFill>
                    <a:srgbClr val="63A70A"/>
                  </a:solidFill>
                </a:uFill>
                <a:cs typeface="Calibri"/>
                <a:hlinkClick r:id="rId3"/>
              </a:rPr>
              <a:t>life/student-services/</a:t>
            </a:r>
            <a:endParaRPr lang="en-US" dirty="0">
              <a:cs typeface="Calibri"/>
            </a:endParaRPr>
          </a:p>
          <a:p>
            <a:pPr marL="0" indent="0">
              <a:buNone/>
            </a:pPr>
            <a:endParaRPr lang="en-US" dirty="0"/>
          </a:p>
        </p:txBody>
      </p:sp>
      <p:sp>
        <p:nvSpPr>
          <p:cNvPr id="4" name="Rectangle 3">
            <a:extLst>
              <a:ext uri="{FF2B5EF4-FFF2-40B4-BE49-F238E27FC236}">
                <a16:creationId xmlns:a16="http://schemas.microsoft.com/office/drawing/2014/main" id="{28952287-173B-464D-BC0C-4DF2430844FA}"/>
              </a:ext>
            </a:extLst>
          </p:cNvPr>
          <p:cNvSpPr/>
          <p:nvPr/>
        </p:nvSpPr>
        <p:spPr>
          <a:xfrm>
            <a:off x="782984" y="3680745"/>
            <a:ext cx="7874000" cy="2062103"/>
          </a:xfrm>
          <a:prstGeom prst="rect">
            <a:avLst/>
          </a:prstGeom>
        </p:spPr>
        <p:txBody>
          <a:bodyPr wrap="square">
            <a:spAutoFit/>
          </a:bodyPr>
          <a:lstStyle/>
          <a:p>
            <a:pPr marL="12700">
              <a:lnSpc>
                <a:spcPct val="100000"/>
              </a:lnSpc>
              <a:spcBef>
                <a:spcPts val="95"/>
              </a:spcBef>
            </a:pPr>
            <a:r>
              <a:rPr lang="en-US" b="1" spc="-5" dirty="0">
                <a:solidFill>
                  <a:srgbClr val="333E47"/>
                </a:solidFill>
                <a:latin typeface="Calibri"/>
                <a:cs typeface="Calibri"/>
              </a:rPr>
              <a:t>Accessibility </a:t>
            </a:r>
            <a:r>
              <a:rPr lang="en-US" b="1" dirty="0">
                <a:solidFill>
                  <a:srgbClr val="333E47"/>
                </a:solidFill>
                <a:latin typeface="Calibri"/>
                <a:cs typeface="Calibri"/>
              </a:rPr>
              <a:t>Services- </a:t>
            </a:r>
            <a:r>
              <a:rPr lang="en-US" spc="-5" dirty="0">
                <a:solidFill>
                  <a:srgbClr val="333E47"/>
                </a:solidFill>
                <a:latin typeface="Calibri"/>
                <a:cs typeface="Calibri"/>
              </a:rPr>
              <a:t>up to 6 </a:t>
            </a:r>
            <a:r>
              <a:rPr lang="en-US" spc="-10" dirty="0">
                <a:solidFill>
                  <a:srgbClr val="333E47"/>
                </a:solidFill>
                <a:latin typeface="Calibri"/>
                <a:cs typeface="Calibri"/>
              </a:rPr>
              <a:t>months prior to attending </a:t>
            </a:r>
            <a:r>
              <a:rPr lang="en-US" spc="-5" dirty="0">
                <a:solidFill>
                  <a:srgbClr val="333E47"/>
                </a:solidFill>
                <a:latin typeface="Calibri"/>
                <a:cs typeface="Calibri"/>
              </a:rPr>
              <a:t>and when </a:t>
            </a:r>
            <a:r>
              <a:rPr lang="en-US" spc="-10" dirty="0">
                <a:solidFill>
                  <a:srgbClr val="333E47"/>
                </a:solidFill>
                <a:latin typeface="Calibri"/>
                <a:cs typeface="Calibri"/>
              </a:rPr>
              <a:t>considering </a:t>
            </a:r>
            <a:r>
              <a:rPr lang="en-US" spc="-5" dirty="0">
                <a:solidFill>
                  <a:srgbClr val="333E47"/>
                </a:solidFill>
                <a:latin typeface="Calibri"/>
                <a:cs typeface="Calibri"/>
              </a:rPr>
              <a:t>a GC</a:t>
            </a:r>
            <a:r>
              <a:rPr lang="en-US" spc="145" dirty="0">
                <a:solidFill>
                  <a:srgbClr val="333E47"/>
                </a:solidFill>
                <a:latin typeface="Calibri"/>
                <a:cs typeface="Calibri"/>
              </a:rPr>
              <a:t> </a:t>
            </a:r>
            <a:r>
              <a:rPr lang="en-US" spc="-15" dirty="0">
                <a:solidFill>
                  <a:srgbClr val="333E47"/>
                </a:solidFill>
                <a:latin typeface="Calibri"/>
                <a:cs typeface="Calibri"/>
              </a:rPr>
              <a:t>program.</a:t>
            </a:r>
            <a:endParaRPr lang="en-US" dirty="0">
              <a:latin typeface="Calibri"/>
              <a:cs typeface="Calibri"/>
            </a:endParaRPr>
          </a:p>
          <a:p>
            <a:pPr>
              <a:lnSpc>
                <a:spcPct val="100000"/>
              </a:lnSpc>
            </a:pPr>
            <a:endParaRPr lang="en-US" sz="2800" dirty="0">
              <a:latin typeface="Calibri"/>
              <a:cs typeface="Calibri"/>
            </a:endParaRPr>
          </a:p>
          <a:p>
            <a:pPr marL="12700">
              <a:lnSpc>
                <a:spcPct val="100000"/>
              </a:lnSpc>
            </a:pPr>
            <a:r>
              <a:rPr lang="en-US" b="1" spc="-5" dirty="0">
                <a:solidFill>
                  <a:srgbClr val="333E47"/>
                </a:solidFill>
                <a:latin typeface="Calibri"/>
                <a:cs typeface="Calibri"/>
              </a:rPr>
              <a:t>Counselling Services- </a:t>
            </a:r>
            <a:r>
              <a:rPr lang="en-US" spc="-10" dirty="0">
                <a:solidFill>
                  <a:srgbClr val="333E47"/>
                </a:solidFill>
                <a:latin typeface="Calibri"/>
                <a:cs typeface="Calibri"/>
              </a:rPr>
              <a:t>available </a:t>
            </a:r>
            <a:r>
              <a:rPr lang="en-US" spc="-15" dirty="0">
                <a:solidFill>
                  <a:srgbClr val="333E47"/>
                </a:solidFill>
                <a:latin typeface="Calibri"/>
                <a:cs typeface="Calibri"/>
              </a:rPr>
              <a:t>for </a:t>
            </a:r>
            <a:r>
              <a:rPr lang="en-US" spc="-10" dirty="0">
                <a:solidFill>
                  <a:srgbClr val="333E47"/>
                </a:solidFill>
                <a:latin typeface="Calibri"/>
                <a:cs typeface="Calibri"/>
              </a:rPr>
              <a:t>registered</a:t>
            </a:r>
            <a:r>
              <a:rPr lang="en-US" spc="55" dirty="0">
                <a:solidFill>
                  <a:srgbClr val="333E47"/>
                </a:solidFill>
                <a:latin typeface="Calibri"/>
                <a:cs typeface="Calibri"/>
              </a:rPr>
              <a:t> </a:t>
            </a:r>
            <a:r>
              <a:rPr lang="en-US" spc="-10" dirty="0">
                <a:solidFill>
                  <a:srgbClr val="333E47"/>
                </a:solidFill>
                <a:latin typeface="Calibri"/>
                <a:cs typeface="Calibri"/>
              </a:rPr>
              <a:t>students.</a:t>
            </a:r>
            <a:endParaRPr lang="en-US" dirty="0">
              <a:latin typeface="Calibri"/>
              <a:cs typeface="Calibri"/>
            </a:endParaRPr>
          </a:p>
          <a:p>
            <a:pPr>
              <a:lnSpc>
                <a:spcPct val="100000"/>
              </a:lnSpc>
              <a:spcBef>
                <a:spcPts val="5"/>
              </a:spcBef>
            </a:pPr>
            <a:endParaRPr lang="en-US" sz="2800" dirty="0">
              <a:latin typeface="Calibri"/>
              <a:cs typeface="Calibri"/>
            </a:endParaRPr>
          </a:p>
          <a:p>
            <a:pPr marL="12700">
              <a:lnSpc>
                <a:spcPct val="100000"/>
              </a:lnSpc>
            </a:pPr>
            <a:r>
              <a:rPr lang="en-US" b="1" spc="-5" dirty="0">
                <a:solidFill>
                  <a:srgbClr val="333E47"/>
                </a:solidFill>
                <a:latin typeface="Calibri"/>
                <a:cs typeface="Calibri"/>
              </a:rPr>
              <a:t>MWHB</a:t>
            </a:r>
            <a:r>
              <a:rPr lang="en-US" spc="-5" dirty="0">
                <a:solidFill>
                  <a:srgbClr val="333E47"/>
                </a:solidFill>
                <a:latin typeface="Calibri"/>
                <a:cs typeface="Calibri"/>
              </a:rPr>
              <a:t>- </a:t>
            </a:r>
            <a:r>
              <a:rPr lang="en-US" spc="-10" dirty="0">
                <a:solidFill>
                  <a:srgbClr val="333E47"/>
                </a:solidFill>
                <a:latin typeface="Calibri"/>
                <a:cs typeface="Calibri"/>
              </a:rPr>
              <a:t>available </a:t>
            </a:r>
            <a:r>
              <a:rPr lang="en-US" spc="-15" dirty="0">
                <a:solidFill>
                  <a:srgbClr val="333E47"/>
                </a:solidFill>
                <a:latin typeface="Calibri"/>
                <a:cs typeface="Calibri"/>
              </a:rPr>
              <a:t>for registered</a:t>
            </a:r>
            <a:r>
              <a:rPr lang="en-US" spc="40" dirty="0">
                <a:solidFill>
                  <a:srgbClr val="333E47"/>
                </a:solidFill>
                <a:latin typeface="Calibri"/>
                <a:cs typeface="Calibri"/>
              </a:rPr>
              <a:t> </a:t>
            </a:r>
            <a:r>
              <a:rPr lang="en-US" spc="-10" dirty="0">
                <a:solidFill>
                  <a:srgbClr val="333E47"/>
                </a:solidFill>
                <a:latin typeface="Calibri"/>
                <a:cs typeface="Calibri"/>
              </a:rPr>
              <a:t>students.</a:t>
            </a:r>
            <a:endParaRPr lang="en-US" dirty="0">
              <a:latin typeface="Calibri"/>
              <a:cs typeface="Calibri"/>
            </a:endParaRPr>
          </a:p>
        </p:txBody>
      </p:sp>
    </p:spTree>
    <p:extLst>
      <p:ext uri="{BB962C8B-B14F-4D97-AF65-F5344CB8AC3E}">
        <p14:creationId xmlns:p14="http://schemas.microsoft.com/office/powerpoint/2010/main" val="340916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C88BB-5226-4AF5-B47F-110EFE1AF221}"/>
              </a:ext>
            </a:extLst>
          </p:cNvPr>
          <p:cNvSpPr>
            <a:spLocks noGrp="1"/>
          </p:cNvSpPr>
          <p:nvPr>
            <p:ph type="body" sz="quarter" idx="10"/>
          </p:nvPr>
        </p:nvSpPr>
        <p:spPr/>
        <p:txBody>
          <a:bodyPr/>
          <a:lstStyle/>
          <a:p>
            <a:pPr algn="ctr"/>
            <a:r>
              <a:rPr lang="en-US" dirty="0"/>
              <a:t>Questions &amp; Comments</a:t>
            </a:r>
          </a:p>
        </p:txBody>
      </p:sp>
    </p:spTree>
    <p:extLst>
      <p:ext uri="{BB962C8B-B14F-4D97-AF65-F5344CB8AC3E}">
        <p14:creationId xmlns:p14="http://schemas.microsoft.com/office/powerpoint/2010/main" val="169471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5F85-B529-484D-ACB8-466A8EA07DFB}"/>
              </a:ext>
            </a:extLst>
          </p:cNvPr>
          <p:cNvSpPr>
            <a:spLocks noGrp="1"/>
          </p:cNvSpPr>
          <p:nvPr>
            <p:ph type="title"/>
          </p:nvPr>
        </p:nvSpPr>
        <p:spPr/>
        <p:txBody>
          <a:bodyPr/>
          <a:lstStyle/>
          <a:p>
            <a:r>
              <a:rPr lang="en-US" dirty="0"/>
              <a:t>Today’s discussion agenda</a:t>
            </a:r>
          </a:p>
        </p:txBody>
      </p:sp>
      <p:sp>
        <p:nvSpPr>
          <p:cNvPr id="3" name="Text Placeholder 2">
            <a:extLst>
              <a:ext uri="{FF2B5EF4-FFF2-40B4-BE49-F238E27FC236}">
                <a16:creationId xmlns:a16="http://schemas.microsoft.com/office/drawing/2014/main" id="{C79AB970-F276-49D9-AF63-BF0731B10C09}"/>
              </a:ext>
            </a:extLst>
          </p:cNvPr>
          <p:cNvSpPr>
            <a:spLocks noGrp="1"/>
          </p:cNvSpPr>
          <p:nvPr>
            <p:ph type="body" sz="quarter" idx="10"/>
          </p:nvPr>
        </p:nvSpPr>
        <p:spPr/>
        <p:txBody>
          <a:bodyPr/>
          <a:lstStyle/>
          <a:p>
            <a:r>
              <a:rPr lang="en-US" dirty="0"/>
              <a:t>The accommodation process at Georgian College</a:t>
            </a:r>
          </a:p>
        </p:txBody>
      </p:sp>
      <p:sp>
        <p:nvSpPr>
          <p:cNvPr id="4" name="Text Placeholder 3">
            <a:extLst>
              <a:ext uri="{FF2B5EF4-FFF2-40B4-BE49-F238E27FC236}">
                <a16:creationId xmlns:a16="http://schemas.microsoft.com/office/drawing/2014/main" id="{9B719088-5D44-4E8F-9BAD-13AABA0B4B42}"/>
              </a:ext>
            </a:extLst>
          </p:cNvPr>
          <p:cNvSpPr>
            <a:spLocks noGrp="1"/>
          </p:cNvSpPr>
          <p:nvPr>
            <p:ph type="body" sz="quarter" idx="11"/>
          </p:nvPr>
        </p:nvSpPr>
        <p:spPr/>
        <p:txBody>
          <a:bodyPr/>
          <a:lstStyle/>
          <a:p>
            <a:r>
              <a:rPr lang="en-US" dirty="0"/>
              <a:t>Identifying system differences between high school and college</a:t>
            </a:r>
          </a:p>
        </p:txBody>
      </p:sp>
      <p:sp>
        <p:nvSpPr>
          <p:cNvPr id="5" name="Text Placeholder 4">
            <a:extLst>
              <a:ext uri="{FF2B5EF4-FFF2-40B4-BE49-F238E27FC236}">
                <a16:creationId xmlns:a16="http://schemas.microsoft.com/office/drawing/2014/main" id="{5BB760C4-6031-43EE-A9C7-205DB73E6C0A}"/>
              </a:ext>
            </a:extLst>
          </p:cNvPr>
          <p:cNvSpPr>
            <a:spLocks noGrp="1"/>
          </p:cNvSpPr>
          <p:nvPr>
            <p:ph type="body" sz="quarter" idx="12"/>
          </p:nvPr>
        </p:nvSpPr>
        <p:spPr/>
        <p:txBody>
          <a:bodyPr/>
          <a:lstStyle/>
          <a:p>
            <a:r>
              <a:rPr lang="en-US" dirty="0"/>
              <a:t>5 reasons a student should connect with our services, early!</a:t>
            </a:r>
          </a:p>
        </p:txBody>
      </p:sp>
      <p:sp>
        <p:nvSpPr>
          <p:cNvPr id="6" name="Text Placeholder 5">
            <a:extLst>
              <a:ext uri="{FF2B5EF4-FFF2-40B4-BE49-F238E27FC236}">
                <a16:creationId xmlns:a16="http://schemas.microsoft.com/office/drawing/2014/main" id="{9279F2C5-515D-4C70-9495-F56DD874AEB8}"/>
              </a:ext>
            </a:extLst>
          </p:cNvPr>
          <p:cNvSpPr>
            <a:spLocks noGrp="1"/>
          </p:cNvSpPr>
          <p:nvPr>
            <p:ph type="body" sz="quarter" idx="13"/>
          </p:nvPr>
        </p:nvSpPr>
        <p:spPr/>
        <p:txBody>
          <a:bodyPr/>
          <a:lstStyle/>
          <a:p>
            <a:r>
              <a:rPr lang="en-US" dirty="0"/>
              <a:t>Getting students to Accessibility Service- Bridging the Gap</a:t>
            </a:r>
          </a:p>
        </p:txBody>
      </p:sp>
      <p:sp>
        <p:nvSpPr>
          <p:cNvPr id="7" name="Text Placeholder 6">
            <a:extLst>
              <a:ext uri="{FF2B5EF4-FFF2-40B4-BE49-F238E27FC236}">
                <a16:creationId xmlns:a16="http://schemas.microsoft.com/office/drawing/2014/main" id="{F944B45B-787D-49D1-B974-71C375A96C31}"/>
              </a:ext>
            </a:extLst>
          </p:cNvPr>
          <p:cNvSpPr>
            <a:spLocks noGrp="1"/>
          </p:cNvSpPr>
          <p:nvPr>
            <p:ph type="body" sz="quarter" idx="14"/>
          </p:nvPr>
        </p:nvSpPr>
        <p:spPr>
          <a:xfrm>
            <a:off x="635000" y="4992362"/>
            <a:ext cx="7874000" cy="525393"/>
          </a:xfrm>
        </p:spPr>
        <p:txBody>
          <a:bodyPr/>
          <a:lstStyle/>
          <a:p>
            <a:r>
              <a:rPr lang="en-US" sz="2400" dirty="0"/>
              <a:t>Discussion and Q&amp;A</a:t>
            </a:r>
          </a:p>
          <a:p>
            <a:endParaRPr lang="en-US" sz="2200" dirty="0"/>
          </a:p>
        </p:txBody>
      </p:sp>
    </p:spTree>
    <p:extLst>
      <p:ext uri="{BB962C8B-B14F-4D97-AF65-F5344CB8AC3E}">
        <p14:creationId xmlns:p14="http://schemas.microsoft.com/office/powerpoint/2010/main" val="9632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8FE5A-5A81-434F-95A2-2A72E53D9236}"/>
              </a:ext>
            </a:extLst>
          </p:cNvPr>
          <p:cNvSpPr>
            <a:spLocks noGrp="1"/>
          </p:cNvSpPr>
          <p:nvPr>
            <p:ph type="body" sz="quarter" idx="10"/>
          </p:nvPr>
        </p:nvSpPr>
        <p:spPr>
          <a:xfrm>
            <a:off x="218661" y="762000"/>
            <a:ext cx="8825948" cy="4296888"/>
          </a:xfrm>
        </p:spPr>
        <p:txBody>
          <a:bodyPr/>
          <a:lstStyle/>
          <a:p>
            <a:pPr algn="ctr"/>
            <a:endParaRPr lang="en-US" dirty="0"/>
          </a:p>
          <a:p>
            <a:r>
              <a:rPr lang="en-US" dirty="0"/>
              <a:t>Tell me more about Dual Credit</a:t>
            </a:r>
          </a:p>
          <a:p>
            <a:pPr algn="ctr"/>
            <a:endParaRPr lang="en-US" dirty="0"/>
          </a:p>
          <a:p>
            <a:pPr algn="ctr"/>
            <a:r>
              <a:rPr lang="en-US" sz="2800" dirty="0" err="1"/>
              <a:t>Jamboard</a:t>
            </a:r>
            <a:endParaRPr lang="en-US" sz="2800" dirty="0"/>
          </a:p>
          <a:p>
            <a:pPr algn="ctr"/>
            <a:r>
              <a:rPr lang="en-US" sz="2800" dirty="0">
                <a:hlinkClick r:id="rId2"/>
              </a:rPr>
              <a:t>https://jamboard.google.com/d/1BRMt5GeJyPZm4fDr5M8n43_CdVUOVFz4BxK5--p2xhs/viewer?f=0</a:t>
            </a:r>
            <a:endParaRPr lang="en-US" sz="2800" dirty="0"/>
          </a:p>
          <a:p>
            <a:pPr algn="ctr"/>
            <a:endParaRPr lang="en-US" dirty="0"/>
          </a:p>
        </p:txBody>
      </p:sp>
    </p:spTree>
    <p:extLst>
      <p:ext uri="{BB962C8B-B14F-4D97-AF65-F5344CB8AC3E}">
        <p14:creationId xmlns:p14="http://schemas.microsoft.com/office/powerpoint/2010/main" val="129526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D6961-859C-4CC6-B8F8-FF09D3476B0B}"/>
              </a:ext>
            </a:extLst>
          </p:cNvPr>
          <p:cNvSpPr>
            <a:spLocks noGrp="1"/>
          </p:cNvSpPr>
          <p:nvPr>
            <p:ph type="body" sz="quarter" idx="10"/>
          </p:nvPr>
        </p:nvSpPr>
        <p:spPr/>
        <p:txBody>
          <a:bodyPr/>
          <a:lstStyle/>
          <a:p>
            <a:r>
              <a:rPr lang="en-US" sz="2800" dirty="0"/>
              <a:t>According to Statistics Canada “1 in 5 Canadians aged 15 years and older have experienced one or more conditions that have limited their daily activities.” And this incidence increases with age (Canadian Survey on Disability, 2017). Georgian College recognizes students with disabilities as a significant part of the student population, over 22%, and actively works to reduce the barriers they experience.</a:t>
            </a:r>
          </a:p>
        </p:txBody>
      </p:sp>
    </p:spTree>
    <p:extLst>
      <p:ext uri="{BB962C8B-B14F-4D97-AF65-F5344CB8AC3E}">
        <p14:creationId xmlns:p14="http://schemas.microsoft.com/office/powerpoint/2010/main" val="63080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CA7A-3DC4-4F1C-8E6E-82C6996DECC4}"/>
              </a:ext>
            </a:extLst>
          </p:cNvPr>
          <p:cNvSpPr>
            <a:spLocks noGrp="1"/>
          </p:cNvSpPr>
          <p:nvPr>
            <p:ph type="title"/>
          </p:nvPr>
        </p:nvSpPr>
        <p:spPr>
          <a:xfrm>
            <a:off x="263524" y="296897"/>
            <a:ext cx="8224838" cy="1143000"/>
          </a:xfrm>
        </p:spPr>
        <p:txBody>
          <a:bodyPr/>
          <a:lstStyle/>
          <a:p>
            <a:r>
              <a:rPr lang="en-US" dirty="0"/>
              <a:t>Who uses Accessibility Services at College</a:t>
            </a:r>
          </a:p>
        </p:txBody>
      </p:sp>
      <p:sp>
        <p:nvSpPr>
          <p:cNvPr id="3" name="Text Placeholder 2">
            <a:extLst>
              <a:ext uri="{FF2B5EF4-FFF2-40B4-BE49-F238E27FC236}">
                <a16:creationId xmlns:a16="http://schemas.microsoft.com/office/drawing/2014/main" id="{DFE01B8F-E117-4017-8799-44EDF8822222}"/>
              </a:ext>
            </a:extLst>
          </p:cNvPr>
          <p:cNvSpPr>
            <a:spLocks noGrp="1"/>
          </p:cNvSpPr>
          <p:nvPr>
            <p:ph type="body" sz="quarter" idx="10"/>
          </p:nvPr>
        </p:nvSpPr>
        <p:spPr>
          <a:xfrm>
            <a:off x="514970" y="1027423"/>
            <a:ext cx="7874000" cy="4542702"/>
          </a:xfrm>
        </p:spPr>
        <p:txBody>
          <a:bodyPr/>
          <a:lstStyle/>
          <a:p>
            <a:pPr marL="0" indent="0">
              <a:buNone/>
            </a:pPr>
            <a:r>
              <a:rPr lang="en-US" sz="2400" dirty="0"/>
              <a:t>Provide support and accommodations to students who experience a “functional limitation” related learning barrier/s. </a:t>
            </a:r>
          </a:p>
          <a:p>
            <a:pPr marL="0" indent="0">
              <a:buNone/>
            </a:pPr>
            <a:endParaRPr lang="en-US" sz="2000" dirty="0"/>
          </a:p>
          <a:p>
            <a:pPr marL="12700">
              <a:lnSpc>
                <a:spcPct val="100000"/>
              </a:lnSpc>
              <a:spcBef>
                <a:spcPts val="580"/>
              </a:spcBef>
            </a:pPr>
            <a:r>
              <a:rPr lang="en-US" sz="2000" b="1" spc="-5" dirty="0">
                <a:solidFill>
                  <a:srgbClr val="333E47"/>
                </a:solidFill>
                <a:cs typeface="Calibri"/>
              </a:rPr>
              <a:t>Disability</a:t>
            </a:r>
            <a:r>
              <a:rPr lang="en-US" sz="2000" b="1" spc="-45" dirty="0">
                <a:solidFill>
                  <a:srgbClr val="333E47"/>
                </a:solidFill>
                <a:cs typeface="Calibri"/>
              </a:rPr>
              <a:t> </a:t>
            </a:r>
            <a:r>
              <a:rPr lang="en-US" sz="2000" b="1" spc="-15" dirty="0">
                <a:solidFill>
                  <a:srgbClr val="333E47"/>
                </a:solidFill>
                <a:cs typeface="Calibri"/>
              </a:rPr>
              <a:t>related</a:t>
            </a:r>
            <a:endParaRPr lang="en-US" sz="2000" dirty="0">
              <a:cs typeface="Calibri"/>
            </a:endParaRPr>
          </a:p>
          <a:p>
            <a:pPr marL="1082675" indent="-277813">
              <a:spcBef>
                <a:spcPts val="480"/>
              </a:spcBef>
            </a:pPr>
            <a:r>
              <a:rPr lang="en-US" sz="2000" dirty="0">
                <a:solidFill>
                  <a:srgbClr val="333E47"/>
                </a:solidFill>
                <a:cs typeface="Calibri"/>
              </a:rPr>
              <a:t>learning </a:t>
            </a:r>
            <a:r>
              <a:rPr lang="en-US" sz="2000" spc="-20" dirty="0">
                <a:solidFill>
                  <a:srgbClr val="333E47"/>
                </a:solidFill>
                <a:cs typeface="Calibri"/>
              </a:rPr>
              <a:t>disability, </a:t>
            </a:r>
            <a:r>
              <a:rPr lang="en-US" sz="2000" spc="-5" dirty="0">
                <a:solidFill>
                  <a:srgbClr val="333E47"/>
                </a:solidFill>
                <a:cs typeface="Calibri"/>
              </a:rPr>
              <a:t>cognitive </a:t>
            </a:r>
            <a:r>
              <a:rPr lang="en-US" sz="2000" spc="-20" dirty="0">
                <a:solidFill>
                  <a:srgbClr val="333E47"/>
                </a:solidFill>
                <a:cs typeface="Calibri"/>
              </a:rPr>
              <a:t>disability, </a:t>
            </a:r>
            <a:r>
              <a:rPr lang="en-US" sz="2000" spc="-10" dirty="0">
                <a:solidFill>
                  <a:srgbClr val="333E47"/>
                </a:solidFill>
                <a:cs typeface="Calibri"/>
              </a:rPr>
              <a:t>ADHD, mental </a:t>
            </a:r>
            <a:r>
              <a:rPr lang="en-US" sz="2000" spc="-5" dirty="0">
                <a:solidFill>
                  <a:srgbClr val="333E47"/>
                </a:solidFill>
                <a:cs typeface="Calibri"/>
              </a:rPr>
              <a:t>health,</a:t>
            </a:r>
            <a:r>
              <a:rPr lang="en-US" sz="2000" spc="145" dirty="0">
                <a:solidFill>
                  <a:srgbClr val="333E47"/>
                </a:solidFill>
                <a:cs typeface="Calibri"/>
              </a:rPr>
              <a:t> </a:t>
            </a:r>
            <a:r>
              <a:rPr lang="en-US" sz="2000" spc="-5" dirty="0">
                <a:solidFill>
                  <a:srgbClr val="333E47"/>
                </a:solidFill>
                <a:cs typeface="Calibri"/>
              </a:rPr>
              <a:t>medical</a:t>
            </a:r>
            <a:r>
              <a:rPr lang="en-US" sz="2000" dirty="0">
                <a:cs typeface="Calibri"/>
              </a:rPr>
              <a:t> </a:t>
            </a:r>
            <a:r>
              <a:rPr lang="en-US" sz="2000" spc="-5" dirty="0">
                <a:solidFill>
                  <a:srgbClr val="333E47"/>
                </a:solidFill>
                <a:cs typeface="Calibri"/>
              </a:rPr>
              <a:t>needs </a:t>
            </a:r>
            <a:r>
              <a:rPr lang="en-US" sz="2000" dirty="0">
                <a:solidFill>
                  <a:srgbClr val="333E47"/>
                </a:solidFill>
                <a:cs typeface="Calibri"/>
              </a:rPr>
              <a:t>and</a:t>
            </a:r>
            <a:r>
              <a:rPr lang="en-US" sz="2000" spc="-20" dirty="0">
                <a:solidFill>
                  <a:srgbClr val="333E47"/>
                </a:solidFill>
                <a:cs typeface="Calibri"/>
              </a:rPr>
              <a:t> </a:t>
            </a:r>
            <a:r>
              <a:rPr lang="en-US" sz="2000" spc="-10" dirty="0">
                <a:solidFill>
                  <a:srgbClr val="333E47"/>
                </a:solidFill>
                <a:cs typeface="Calibri"/>
              </a:rPr>
              <a:t>other diagnosis </a:t>
            </a:r>
          </a:p>
          <a:p>
            <a:pPr marL="1082675" indent="-277813">
              <a:spcBef>
                <a:spcPts val="480"/>
              </a:spcBef>
            </a:pPr>
            <a:r>
              <a:rPr lang="en-US" sz="2000" spc="-10" dirty="0">
                <a:solidFill>
                  <a:srgbClr val="333E47"/>
                </a:solidFill>
                <a:cs typeface="Calibri"/>
              </a:rPr>
              <a:t>diagnosis and IEP</a:t>
            </a:r>
            <a:endParaRPr lang="en-US" sz="2000" dirty="0">
              <a:cs typeface="Calibri"/>
            </a:endParaRPr>
          </a:p>
          <a:p>
            <a:pPr>
              <a:lnSpc>
                <a:spcPct val="100000"/>
              </a:lnSpc>
            </a:pPr>
            <a:endParaRPr lang="en-US" sz="2000" dirty="0">
              <a:cs typeface="Calibri"/>
            </a:endParaRPr>
          </a:p>
          <a:p>
            <a:pPr marL="12700">
              <a:lnSpc>
                <a:spcPct val="100000"/>
              </a:lnSpc>
              <a:spcBef>
                <a:spcPts val="5"/>
              </a:spcBef>
            </a:pPr>
            <a:r>
              <a:rPr lang="en-US" sz="2000" b="1" spc="-5" dirty="0">
                <a:solidFill>
                  <a:srgbClr val="333E47"/>
                </a:solidFill>
                <a:cs typeface="Calibri"/>
              </a:rPr>
              <a:t>Uncertain </a:t>
            </a:r>
            <a:r>
              <a:rPr lang="en-US" sz="2000" b="1" dirty="0">
                <a:solidFill>
                  <a:srgbClr val="333E47"/>
                </a:solidFill>
                <a:cs typeface="Calibri"/>
              </a:rPr>
              <a:t>or Academic Skill</a:t>
            </a:r>
            <a:r>
              <a:rPr lang="en-US" sz="2000" b="1" spc="-55" dirty="0">
                <a:solidFill>
                  <a:srgbClr val="333E47"/>
                </a:solidFill>
                <a:cs typeface="Calibri"/>
              </a:rPr>
              <a:t> </a:t>
            </a:r>
            <a:r>
              <a:rPr lang="en-US" sz="2000" b="1" spc="-15" dirty="0">
                <a:solidFill>
                  <a:srgbClr val="333E47"/>
                </a:solidFill>
                <a:cs typeface="Calibri"/>
              </a:rPr>
              <a:t>related</a:t>
            </a:r>
            <a:endParaRPr lang="en-US" sz="2000" dirty="0">
              <a:cs typeface="Calibri"/>
            </a:endParaRPr>
          </a:p>
          <a:p>
            <a:pPr marL="1268413" indent="-463550">
              <a:spcBef>
                <a:spcPts val="480"/>
              </a:spcBef>
              <a:tabLst>
                <a:tab pos="1063625" algn="l"/>
              </a:tabLst>
            </a:pPr>
            <a:r>
              <a:rPr lang="en-US" sz="2000" spc="-10" dirty="0">
                <a:solidFill>
                  <a:srgbClr val="333E47"/>
                </a:solidFill>
                <a:cs typeface="Calibri"/>
              </a:rPr>
              <a:t>student </a:t>
            </a:r>
            <a:r>
              <a:rPr lang="en-US" sz="2000" spc="-15" dirty="0">
                <a:solidFill>
                  <a:srgbClr val="333E47"/>
                </a:solidFill>
                <a:cs typeface="Calibri"/>
              </a:rPr>
              <a:t>may </a:t>
            </a:r>
            <a:r>
              <a:rPr lang="en-US" sz="2000" spc="-20" dirty="0">
                <a:solidFill>
                  <a:srgbClr val="333E47"/>
                </a:solidFill>
                <a:cs typeface="Calibri"/>
              </a:rPr>
              <a:t>have </a:t>
            </a:r>
            <a:r>
              <a:rPr lang="en-US" sz="2000" dirty="0">
                <a:solidFill>
                  <a:srgbClr val="333E47"/>
                </a:solidFill>
                <a:cs typeface="Calibri"/>
              </a:rPr>
              <a:t>an IEP </a:t>
            </a:r>
            <a:r>
              <a:rPr lang="en-US" sz="2000" spc="-5" dirty="0">
                <a:solidFill>
                  <a:srgbClr val="333E47"/>
                </a:solidFill>
                <a:cs typeface="Calibri"/>
              </a:rPr>
              <a:t>with no </a:t>
            </a:r>
            <a:r>
              <a:rPr lang="en-US" sz="2000" spc="-10" dirty="0">
                <a:solidFill>
                  <a:srgbClr val="333E47"/>
                </a:solidFill>
                <a:cs typeface="Calibri"/>
              </a:rPr>
              <a:t>formal</a:t>
            </a:r>
            <a:r>
              <a:rPr lang="en-US" sz="2000" spc="35" dirty="0">
                <a:solidFill>
                  <a:srgbClr val="333E47"/>
                </a:solidFill>
                <a:cs typeface="Calibri"/>
              </a:rPr>
              <a:t> </a:t>
            </a:r>
            <a:r>
              <a:rPr lang="en-US" sz="2000" spc="-5" dirty="0">
                <a:solidFill>
                  <a:srgbClr val="333E47"/>
                </a:solidFill>
                <a:cs typeface="Calibri"/>
              </a:rPr>
              <a:t>diagnosis</a:t>
            </a:r>
            <a:endParaRPr lang="en-US" sz="2000" dirty="0">
              <a:cs typeface="Calibri"/>
            </a:endParaRPr>
          </a:p>
          <a:p>
            <a:pPr marL="1268413" indent="-463550">
              <a:spcBef>
                <a:spcPts val="480"/>
              </a:spcBef>
            </a:pPr>
            <a:r>
              <a:rPr lang="en-US" sz="2000" spc="-5" dirty="0">
                <a:solidFill>
                  <a:srgbClr val="333E47"/>
                </a:solidFill>
                <a:cs typeface="Calibri"/>
              </a:rPr>
              <a:t>historically struggled with academics and are unsure why- may qualify or we provide </a:t>
            </a:r>
            <a:r>
              <a:rPr lang="en-US" sz="2000" spc="-15" dirty="0">
                <a:solidFill>
                  <a:srgbClr val="333E47"/>
                </a:solidFill>
                <a:cs typeface="Calibri"/>
              </a:rPr>
              <a:t>referrals to other </a:t>
            </a:r>
            <a:r>
              <a:rPr lang="en-US" sz="2000" spc="-10" dirty="0">
                <a:solidFill>
                  <a:srgbClr val="333E47"/>
                </a:solidFill>
                <a:cs typeface="Calibri"/>
              </a:rPr>
              <a:t>appropriate</a:t>
            </a:r>
            <a:r>
              <a:rPr lang="en-US" sz="2000" spc="50" dirty="0">
                <a:solidFill>
                  <a:srgbClr val="333E47"/>
                </a:solidFill>
                <a:cs typeface="Calibri"/>
              </a:rPr>
              <a:t> </a:t>
            </a:r>
            <a:r>
              <a:rPr lang="en-US" sz="2000" dirty="0">
                <a:solidFill>
                  <a:srgbClr val="333E47"/>
                </a:solidFill>
                <a:cs typeface="Calibri"/>
              </a:rPr>
              <a:t>services</a:t>
            </a:r>
          </a:p>
          <a:p>
            <a:pPr marL="1268413" indent="-463550">
              <a:spcBef>
                <a:spcPts val="480"/>
              </a:spcBef>
            </a:pPr>
            <a:endParaRPr lang="en-US" sz="2000" dirty="0">
              <a:solidFill>
                <a:srgbClr val="333E47"/>
              </a:solidFill>
              <a:cs typeface="Calibri"/>
            </a:endParaRPr>
          </a:p>
          <a:p>
            <a:pPr marL="347663" indent="-179388" algn="ctr">
              <a:spcBef>
                <a:spcPts val="480"/>
              </a:spcBef>
              <a:buNone/>
            </a:pPr>
            <a:r>
              <a:rPr lang="en-US" sz="2000" b="1" dirty="0">
                <a:solidFill>
                  <a:srgbClr val="333E47"/>
                </a:solidFill>
                <a:cs typeface="Calibri"/>
              </a:rPr>
              <a:t>“No wrong door approach”</a:t>
            </a:r>
            <a:endParaRPr lang="en-US" sz="2000" b="1" dirty="0">
              <a:cs typeface="Calibri"/>
            </a:endParaRPr>
          </a:p>
          <a:p>
            <a:pPr marL="0" indent="0">
              <a:buNone/>
            </a:pPr>
            <a:endParaRPr lang="en-US" dirty="0"/>
          </a:p>
        </p:txBody>
      </p:sp>
    </p:spTree>
    <p:extLst>
      <p:ext uri="{BB962C8B-B14F-4D97-AF65-F5344CB8AC3E}">
        <p14:creationId xmlns:p14="http://schemas.microsoft.com/office/powerpoint/2010/main" val="7245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04E70-D022-44D4-A185-3FA4F118318C}"/>
              </a:ext>
            </a:extLst>
          </p:cNvPr>
          <p:cNvSpPr>
            <a:spLocks noGrp="1"/>
          </p:cNvSpPr>
          <p:nvPr>
            <p:ph type="body" sz="quarter" idx="10"/>
          </p:nvPr>
        </p:nvSpPr>
        <p:spPr/>
        <p:txBody>
          <a:bodyPr/>
          <a:lstStyle/>
          <a:p>
            <a:pPr algn="ctr"/>
            <a:r>
              <a:rPr lang="en-US" b="1" dirty="0"/>
              <a:t>How many dual credit students could benefit from connecting with Accessibility Services?</a:t>
            </a:r>
          </a:p>
        </p:txBody>
      </p:sp>
    </p:spTree>
    <p:extLst>
      <p:ext uri="{BB962C8B-B14F-4D97-AF65-F5344CB8AC3E}">
        <p14:creationId xmlns:p14="http://schemas.microsoft.com/office/powerpoint/2010/main" val="18042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E6B6-45D9-491C-82D7-3DB86A905292}"/>
              </a:ext>
            </a:extLst>
          </p:cNvPr>
          <p:cNvSpPr>
            <a:spLocks noGrp="1"/>
          </p:cNvSpPr>
          <p:nvPr>
            <p:ph type="title"/>
          </p:nvPr>
        </p:nvSpPr>
        <p:spPr/>
        <p:txBody>
          <a:bodyPr/>
          <a:lstStyle/>
          <a:p>
            <a:r>
              <a:rPr lang="en-US" dirty="0"/>
              <a:t>Accommodation Process</a:t>
            </a:r>
          </a:p>
        </p:txBody>
      </p:sp>
      <p:sp>
        <p:nvSpPr>
          <p:cNvPr id="3" name="Text Placeholder 2">
            <a:extLst>
              <a:ext uri="{FF2B5EF4-FFF2-40B4-BE49-F238E27FC236}">
                <a16:creationId xmlns:a16="http://schemas.microsoft.com/office/drawing/2014/main" id="{EB739ECD-22B5-4FE5-A5EF-2DAEDA9434AA}"/>
              </a:ext>
            </a:extLst>
          </p:cNvPr>
          <p:cNvSpPr>
            <a:spLocks noGrp="1"/>
          </p:cNvSpPr>
          <p:nvPr>
            <p:ph type="body" sz="quarter" idx="10"/>
          </p:nvPr>
        </p:nvSpPr>
        <p:spPr>
          <a:xfrm>
            <a:off x="304800" y="1366887"/>
            <a:ext cx="8224838" cy="4587826"/>
          </a:xfrm>
        </p:spPr>
        <p:txBody>
          <a:bodyPr/>
          <a:lstStyle/>
          <a:p>
            <a:r>
              <a:rPr lang="en-US" dirty="0"/>
              <a:t>Student contacts Accessibility Services and makes an initial appointment. Sometimes students get help with this first step. </a:t>
            </a:r>
          </a:p>
          <a:p>
            <a:endParaRPr lang="en-US" dirty="0"/>
          </a:p>
          <a:p>
            <a:pPr marL="0" indent="0">
              <a:buNone/>
            </a:pPr>
            <a:r>
              <a:rPr lang="en-US" sz="2000" dirty="0"/>
              <a:t>When a student meets with an accessibility advisor (AA) they can expect to attend an intake appointment that will be approximately 1 hour in length. In this meeting it will be established if they qualify for accommodations and follow up appointments will be made. During this intake and assessment process, the accessibility advisor will determine which accommodations a student qualifies for and the student and their AA will create a letter of accommodation and support plan together. The student is responsible for actively participating in this process along with the AA.  </a:t>
            </a:r>
          </a:p>
        </p:txBody>
      </p:sp>
    </p:spTree>
    <p:extLst>
      <p:ext uri="{BB962C8B-B14F-4D97-AF65-F5344CB8AC3E}">
        <p14:creationId xmlns:p14="http://schemas.microsoft.com/office/powerpoint/2010/main" val="232314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B7F9-D215-4ADC-9AEF-708FCA505011}"/>
              </a:ext>
            </a:extLst>
          </p:cNvPr>
          <p:cNvSpPr>
            <a:spLocks noGrp="1"/>
          </p:cNvSpPr>
          <p:nvPr>
            <p:ph type="title"/>
          </p:nvPr>
        </p:nvSpPr>
        <p:spPr>
          <a:xfrm>
            <a:off x="304800" y="227323"/>
            <a:ext cx="8224838" cy="1143000"/>
          </a:xfrm>
        </p:spPr>
        <p:txBody>
          <a:bodyPr/>
          <a:lstStyle/>
          <a:p>
            <a:r>
              <a:rPr lang="en-US" dirty="0"/>
              <a:t>Accommodation Process cont’d</a:t>
            </a:r>
          </a:p>
        </p:txBody>
      </p:sp>
      <p:sp>
        <p:nvSpPr>
          <p:cNvPr id="3" name="Text Placeholder 2">
            <a:extLst>
              <a:ext uri="{FF2B5EF4-FFF2-40B4-BE49-F238E27FC236}">
                <a16:creationId xmlns:a16="http://schemas.microsoft.com/office/drawing/2014/main" id="{EFF95F23-63C2-4044-BF1B-93DE420F2F22}"/>
              </a:ext>
            </a:extLst>
          </p:cNvPr>
          <p:cNvSpPr>
            <a:spLocks noGrp="1"/>
          </p:cNvSpPr>
          <p:nvPr>
            <p:ph type="body" sz="quarter" idx="10"/>
          </p:nvPr>
        </p:nvSpPr>
        <p:spPr>
          <a:xfrm>
            <a:off x="304800" y="1156632"/>
            <a:ext cx="8534399" cy="4488794"/>
          </a:xfrm>
        </p:spPr>
        <p:txBody>
          <a:bodyPr/>
          <a:lstStyle/>
          <a:p>
            <a:pPr marL="0" marR="677545" indent="0">
              <a:lnSpc>
                <a:spcPct val="100000"/>
              </a:lnSpc>
              <a:spcBef>
                <a:spcPts val="105"/>
              </a:spcBef>
              <a:buNone/>
            </a:pPr>
            <a:r>
              <a:rPr lang="en-US" sz="2000" spc="-10" dirty="0">
                <a:solidFill>
                  <a:srgbClr val="252E36"/>
                </a:solidFill>
                <a:cs typeface="Calibri"/>
              </a:rPr>
              <a:t>Collaboratively develops </a:t>
            </a:r>
            <a:r>
              <a:rPr lang="en-US" sz="2000" dirty="0">
                <a:solidFill>
                  <a:srgbClr val="252E36"/>
                </a:solidFill>
                <a:cs typeface="Calibri"/>
              </a:rPr>
              <a:t>individual </a:t>
            </a:r>
            <a:r>
              <a:rPr lang="en-US" sz="2000" u="heavy" spc="-5" dirty="0">
                <a:solidFill>
                  <a:srgbClr val="252E36"/>
                </a:solidFill>
                <a:uFill>
                  <a:solidFill>
                    <a:srgbClr val="252E36"/>
                  </a:solidFill>
                </a:uFill>
                <a:cs typeface="Calibri"/>
              </a:rPr>
              <a:t>academic accommodation plans </a:t>
            </a:r>
            <a:r>
              <a:rPr lang="en-US" sz="2000" dirty="0">
                <a:solidFill>
                  <a:srgbClr val="252E36"/>
                </a:solidFill>
                <a:cs typeface="Calibri"/>
              </a:rPr>
              <a:t>and  </a:t>
            </a:r>
            <a:r>
              <a:rPr lang="en-US" sz="2000" spc="-5" dirty="0">
                <a:solidFill>
                  <a:srgbClr val="252E36"/>
                </a:solidFill>
                <a:cs typeface="Calibri"/>
              </a:rPr>
              <a:t>supports by meeting with </a:t>
            </a:r>
            <a:r>
              <a:rPr lang="en-US" sz="2000" dirty="0">
                <a:solidFill>
                  <a:srgbClr val="252E36"/>
                </a:solidFill>
                <a:cs typeface="Calibri"/>
              </a:rPr>
              <a:t>the </a:t>
            </a:r>
            <a:r>
              <a:rPr lang="en-US" sz="2000" spc="-5" dirty="0">
                <a:solidFill>
                  <a:srgbClr val="252E36"/>
                </a:solidFill>
                <a:cs typeface="Calibri"/>
              </a:rPr>
              <a:t>student, such</a:t>
            </a:r>
            <a:r>
              <a:rPr lang="en-US" sz="2000" spc="5" dirty="0">
                <a:solidFill>
                  <a:srgbClr val="252E36"/>
                </a:solidFill>
                <a:cs typeface="Calibri"/>
              </a:rPr>
              <a:t> </a:t>
            </a:r>
            <a:r>
              <a:rPr lang="en-US" sz="2000" dirty="0">
                <a:solidFill>
                  <a:srgbClr val="252E36"/>
                </a:solidFill>
                <a:cs typeface="Calibri"/>
              </a:rPr>
              <a:t>as:</a:t>
            </a:r>
            <a:endParaRPr lang="en-US" sz="2000" dirty="0">
              <a:cs typeface="Calibri"/>
            </a:endParaRPr>
          </a:p>
          <a:p>
            <a:pPr>
              <a:lnSpc>
                <a:spcPct val="100000"/>
              </a:lnSpc>
              <a:spcBef>
                <a:spcPts val="40"/>
              </a:spcBef>
            </a:pPr>
            <a:endParaRPr lang="en-US" sz="2000" dirty="0">
              <a:cs typeface="Calibri"/>
            </a:endParaRPr>
          </a:p>
          <a:p>
            <a:pPr marL="882650" indent="-343535">
              <a:buClr>
                <a:srgbClr val="181F23"/>
              </a:buClr>
              <a:buFont typeface="Arial"/>
              <a:buChar char="•"/>
              <a:tabLst>
                <a:tab pos="882650" algn="l"/>
                <a:tab pos="883285" algn="l"/>
              </a:tabLst>
            </a:pPr>
            <a:r>
              <a:rPr lang="en-US" sz="1800" spc="-5" dirty="0">
                <a:solidFill>
                  <a:srgbClr val="252E36"/>
                </a:solidFill>
                <a:cs typeface="Calibri"/>
              </a:rPr>
              <a:t>Use of </a:t>
            </a:r>
            <a:r>
              <a:rPr lang="en-US" sz="1800" spc="-15" dirty="0">
                <a:solidFill>
                  <a:srgbClr val="252E36"/>
                </a:solidFill>
                <a:cs typeface="Calibri"/>
              </a:rPr>
              <a:t>test </a:t>
            </a:r>
            <a:r>
              <a:rPr lang="en-US" sz="1800" spc="-5" dirty="0">
                <a:solidFill>
                  <a:srgbClr val="252E36"/>
                </a:solidFill>
                <a:cs typeface="Calibri"/>
              </a:rPr>
              <a:t>and </a:t>
            </a:r>
            <a:r>
              <a:rPr lang="en-US" sz="1800" spc="-10" dirty="0">
                <a:solidFill>
                  <a:srgbClr val="252E36"/>
                </a:solidFill>
                <a:cs typeface="Calibri"/>
              </a:rPr>
              <a:t>classroom </a:t>
            </a:r>
            <a:r>
              <a:rPr lang="en-US" sz="1800" spc="-5" dirty="0">
                <a:solidFill>
                  <a:srgbClr val="252E36"/>
                </a:solidFill>
                <a:cs typeface="Calibri"/>
              </a:rPr>
              <a:t>accommodations that </a:t>
            </a:r>
            <a:r>
              <a:rPr lang="en-US" sz="1800" spc="-15" dirty="0">
                <a:solidFill>
                  <a:srgbClr val="252E36"/>
                </a:solidFill>
                <a:cs typeface="Calibri"/>
              </a:rPr>
              <a:t>may </a:t>
            </a:r>
            <a:r>
              <a:rPr lang="en-US" sz="1800" spc="-5" dirty="0">
                <a:solidFill>
                  <a:srgbClr val="252E36"/>
                </a:solidFill>
                <a:cs typeface="Calibri"/>
              </a:rPr>
              <a:t>include</a:t>
            </a:r>
            <a:r>
              <a:rPr lang="en-US" sz="1800" spc="95" dirty="0">
                <a:solidFill>
                  <a:srgbClr val="252E36"/>
                </a:solidFill>
                <a:cs typeface="Calibri"/>
              </a:rPr>
              <a:t> </a:t>
            </a:r>
            <a:r>
              <a:rPr lang="en-US" sz="1800" spc="-10" dirty="0">
                <a:solidFill>
                  <a:srgbClr val="252E36"/>
                </a:solidFill>
                <a:cs typeface="Calibri"/>
              </a:rPr>
              <a:t>adaptive</a:t>
            </a:r>
            <a:endParaRPr lang="en-US" sz="1800" dirty="0">
              <a:cs typeface="Calibri"/>
            </a:endParaRPr>
          </a:p>
          <a:p>
            <a:pPr marL="882650">
              <a:lnSpc>
                <a:spcPct val="100000"/>
              </a:lnSpc>
              <a:spcBef>
                <a:spcPts val="5"/>
              </a:spcBef>
            </a:pPr>
            <a:r>
              <a:rPr lang="en-US" sz="1800" spc="-10" dirty="0">
                <a:solidFill>
                  <a:srgbClr val="252E36"/>
                </a:solidFill>
                <a:cs typeface="Calibri"/>
              </a:rPr>
              <a:t>technology </a:t>
            </a:r>
            <a:r>
              <a:rPr lang="en-US" sz="1800" spc="-5" dirty="0">
                <a:solidFill>
                  <a:srgbClr val="252E36"/>
                </a:solidFill>
                <a:cs typeface="Calibri"/>
              </a:rPr>
              <a:t>or access </a:t>
            </a:r>
            <a:r>
              <a:rPr lang="en-US" sz="1800" spc="-15" dirty="0">
                <a:solidFill>
                  <a:srgbClr val="252E36"/>
                </a:solidFill>
                <a:cs typeface="Calibri"/>
              </a:rPr>
              <a:t>to </a:t>
            </a:r>
            <a:r>
              <a:rPr lang="en-US" sz="1800" spc="-30" dirty="0">
                <a:solidFill>
                  <a:srgbClr val="252E36"/>
                </a:solidFill>
                <a:cs typeface="Calibri"/>
              </a:rPr>
              <a:t>Testing</a:t>
            </a:r>
            <a:r>
              <a:rPr lang="en-US" sz="1800" spc="40" dirty="0">
                <a:solidFill>
                  <a:srgbClr val="252E36"/>
                </a:solidFill>
                <a:cs typeface="Calibri"/>
              </a:rPr>
              <a:t> </a:t>
            </a:r>
            <a:r>
              <a:rPr lang="en-US" sz="1800" spc="-5" dirty="0">
                <a:solidFill>
                  <a:srgbClr val="252E36"/>
                </a:solidFill>
                <a:cs typeface="Calibri"/>
              </a:rPr>
              <a:t>Services.</a:t>
            </a:r>
            <a:endParaRPr lang="en-US" sz="1800" dirty="0">
              <a:cs typeface="Calibri"/>
            </a:endParaRPr>
          </a:p>
          <a:p>
            <a:pPr marL="882650" marR="5080" indent="-342900">
              <a:spcBef>
                <a:spcPts val="455"/>
              </a:spcBef>
              <a:buClr>
                <a:srgbClr val="181F23"/>
              </a:buClr>
              <a:buFont typeface="Arial"/>
              <a:buChar char="•"/>
              <a:tabLst>
                <a:tab pos="882650" algn="l"/>
                <a:tab pos="883285" algn="l"/>
              </a:tabLst>
            </a:pPr>
            <a:r>
              <a:rPr lang="en-US" sz="1800" spc="-5" dirty="0">
                <a:solidFill>
                  <a:srgbClr val="252E36"/>
                </a:solidFill>
                <a:cs typeface="Calibri"/>
              </a:rPr>
              <a:t>Study </a:t>
            </a:r>
            <a:r>
              <a:rPr lang="en-US" sz="1800" spc="-10" dirty="0">
                <a:solidFill>
                  <a:srgbClr val="252E36"/>
                </a:solidFill>
                <a:cs typeface="Calibri"/>
              </a:rPr>
              <a:t>skill development tailored </a:t>
            </a:r>
            <a:r>
              <a:rPr lang="en-US" sz="1800" spc="-15" dirty="0">
                <a:solidFill>
                  <a:srgbClr val="252E36"/>
                </a:solidFill>
                <a:cs typeface="Calibri"/>
              </a:rPr>
              <a:t>to </a:t>
            </a:r>
            <a:r>
              <a:rPr lang="en-US" sz="1800" spc="-10" dirty="0">
                <a:solidFill>
                  <a:srgbClr val="252E36"/>
                </a:solidFill>
                <a:cs typeface="Calibri"/>
              </a:rPr>
              <a:t>support students </a:t>
            </a:r>
            <a:r>
              <a:rPr lang="en-US" sz="1800" spc="-20" dirty="0">
                <a:solidFill>
                  <a:srgbClr val="252E36"/>
                </a:solidFill>
                <a:cs typeface="Calibri"/>
              </a:rPr>
              <a:t>overcome </a:t>
            </a:r>
            <a:r>
              <a:rPr lang="en-US" sz="1800" spc="-10" dirty="0">
                <a:solidFill>
                  <a:srgbClr val="252E36"/>
                </a:solidFill>
                <a:cs typeface="Calibri"/>
              </a:rPr>
              <a:t>functional  limitations.</a:t>
            </a:r>
            <a:endParaRPr lang="en-US" sz="1800" dirty="0">
              <a:cs typeface="Calibri"/>
            </a:endParaRPr>
          </a:p>
          <a:p>
            <a:pPr marL="882650" indent="-343535">
              <a:spcBef>
                <a:spcPts val="455"/>
              </a:spcBef>
              <a:buClr>
                <a:srgbClr val="181F23"/>
              </a:buClr>
              <a:buFont typeface="Arial"/>
              <a:buChar char="•"/>
              <a:tabLst>
                <a:tab pos="882650" algn="l"/>
                <a:tab pos="883285" algn="l"/>
              </a:tabLst>
            </a:pPr>
            <a:r>
              <a:rPr lang="en-US" sz="1800" spc="-10" dirty="0">
                <a:solidFill>
                  <a:srgbClr val="252E36"/>
                </a:solidFill>
                <a:cs typeface="Calibri"/>
              </a:rPr>
              <a:t>Recommendations </a:t>
            </a:r>
            <a:r>
              <a:rPr lang="en-US" sz="1800" spc="-20" dirty="0">
                <a:solidFill>
                  <a:srgbClr val="252E36"/>
                </a:solidFill>
                <a:cs typeface="Calibri"/>
              </a:rPr>
              <a:t>for </a:t>
            </a:r>
            <a:r>
              <a:rPr lang="en-US" sz="1800" spc="-15" dirty="0">
                <a:solidFill>
                  <a:srgbClr val="252E36"/>
                </a:solidFill>
                <a:cs typeface="Calibri"/>
              </a:rPr>
              <a:t>course </a:t>
            </a:r>
            <a:r>
              <a:rPr lang="en-US" sz="1800" spc="-10" dirty="0">
                <a:solidFill>
                  <a:srgbClr val="252E36"/>
                </a:solidFill>
                <a:cs typeface="Calibri"/>
              </a:rPr>
              <a:t>loads </a:t>
            </a:r>
            <a:r>
              <a:rPr lang="en-US" sz="1800" spc="-5" dirty="0">
                <a:solidFill>
                  <a:srgbClr val="252E36"/>
                </a:solidFill>
                <a:cs typeface="Calibri"/>
              </a:rPr>
              <a:t>and academic </a:t>
            </a:r>
            <a:r>
              <a:rPr lang="en-US" sz="1800" spc="-15" dirty="0">
                <a:solidFill>
                  <a:srgbClr val="252E36"/>
                </a:solidFill>
                <a:cs typeface="Calibri"/>
              </a:rPr>
              <a:t>pathway</a:t>
            </a:r>
            <a:r>
              <a:rPr lang="en-US" sz="1800" spc="75" dirty="0">
                <a:solidFill>
                  <a:srgbClr val="252E36"/>
                </a:solidFill>
                <a:cs typeface="Calibri"/>
              </a:rPr>
              <a:t> </a:t>
            </a:r>
            <a:r>
              <a:rPr lang="en-US" sz="1800" spc="-10" dirty="0">
                <a:solidFill>
                  <a:srgbClr val="252E36"/>
                </a:solidFill>
                <a:cs typeface="Calibri"/>
              </a:rPr>
              <a:t>planning.</a:t>
            </a:r>
            <a:endParaRPr lang="en-US" sz="1800" dirty="0">
              <a:cs typeface="Calibri"/>
            </a:endParaRPr>
          </a:p>
          <a:p>
            <a:pPr marL="882650" marR="351155" indent="-342900">
              <a:spcBef>
                <a:spcPts val="459"/>
              </a:spcBef>
              <a:buClr>
                <a:srgbClr val="181F23"/>
              </a:buClr>
              <a:buFont typeface="Arial"/>
              <a:buChar char="•"/>
              <a:tabLst>
                <a:tab pos="882650" algn="l"/>
                <a:tab pos="883285" algn="l"/>
              </a:tabLst>
            </a:pPr>
            <a:r>
              <a:rPr lang="en-US" sz="1800" spc="-15" dirty="0">
                <a:solidFill>
                  <a:srgbClr val="252E36"/>
                </a:solidFill>
                <a:cs typeface="Calibri"/>
              </a:rPr>
              <a:t>Coordinates </a:t>
            </a:r>
            <a:r>
              <a:rPr lang="en-US" sz="1800" spc="-10" dirty="0">
                <a:solidFill>
                  <a:srgbClr val="252E36"/>
                </a:solidFill>
                <a:cs typeface="Calibri"/>
              </a:rPr>
              <a:t>psycho-educational </a:t>
            </a:r>
            <a:r>
              <a:rPr lang="en-US" sz="1800" spc="-5" dirty="0">
                <a:solidFill>
                  <a:srgbClr val="252E36"/>
                </a:solidFill>
                <a:cs typeface="Calibri"/>
              </a:rPr>
              <a:t>assessments when </a:t>
            </a:r>
            <a:r>
              <a:rPr lang="en-US" sz="1800" spc="-10" dirty="0">
                <a:solidFill>
                  <a:srgbClr val="252E36"/>
                </a:solidFill>
                <a:cs typeface="Calibri"/>
              </a:rPr>
              <a:t>required </a:t>
            </a:r>
            <a:r>
              <a:rPr lang="en-US" sz="1800" spc="-5" dirty="0">
                <a:solidFill>
                  <a:srgbClr val="252E36"/>
                </a:solidFill>
                <a:cs typeface="Calibri"/>
              </a:rPr>
              <a:t>or assists  </a:t>
            </a:r>
            <a:r>
              <a:rPr lang="en-US" sz="1800" spc="-10" dirty="0">
                <a:solidFill>
                  <a:srgbClr val="252E36"/>
                </a:solidFill>
                <a:cs typeface="Calibri"/>
              </a:rPr>
              <a:t>students </a:t>
            </a:r>
            <a:r>
              <a:rPr lang="en-US" sz="1800" spc="-20" dirty="0">
                <a:solidFill>
                  <a:srgbClr val="252E36"/>
                </a:solidFill>
                <a:cs typeface="Calibri"/>
              </a:rPr>
              <a:t>to </a:t>
            </a:r>
            <a:r>
              <a:rPr lang="en-US" sz="1800" spc="-10" dirty="0">
                <a:solidFill>
                  <a:srgbClr val="252E36"/>
                </a:solidFill>
                <a:cs typeface="Calibri"/>
              </a:rPr>
              <a:t>acquire documentation </a:t>
            </a:r>
            <a:r>
              <a:rPr lang="en-US" sz="1800" spc="-20" dirty="0">
                <a:solidFill>
                  <a:srgbClr val="252E36"/>
                </a:solidFill>
                <a:cs typeface="Calibri"/>
              </a:rPr>
              <a:t>for </a:t>
            </a:r>
            <a:r>
              <a:rPr lang="en-US" sz="1800" spc="-10" dirty="0">
                <a:solidFill>
                  <a:srgbClr val="252E36"/>
                </a:solidFill>
                <a:cs typeface="Calibri"/>
              </a:rPr>
              <a:t>accommodations </a:t>
            </a:r>
            <a:r>
              <a:rPr lang="en-US" sz="1800" spc="-5" dirty="0">
                <a:solidFill>
                  <a:srgbClr val="252E36"/>
                </a:solidFill>
                <a:cs typeface="Calibri"/>
              </a:rPr>
              <a:t>and</a:t>
            </a:r>
            <a:r>
              <a:rPr lang="en-US" sz="1800" spc="125" dirty="0">
                <a:solidFill>
                  <a:srgbClr val="252E36"/>
                </a:solidFill>
                <a:cs typeface="Calibri"/>
              </a:rPr>
              <a:t> </a:t>
            </a:r>
            <a:r>
              <a:rPr lang="en-US" sz="1800" spc="-10" dirty="0">
                <a:solidFill>
                  <a:srgbClr val="252E36"/>
                </a:solidFill>
                <a:cs typeface="Calibri"/>
              </a:rPr>
              <a:t>funding.</a:t>
            </a:r>
            <a:endParaRPr lang="en-US" sz="1800" dirty="0">
              <a:cs typeface="Calibri"/>
            </a:endParaRPr>
          </a:p>
          <a:p>
            <a:pPr marL="882650" marR="294640" indent="-342900">
              <a:spcBef>
                <a:spcPts val="455"/>
              </a:spcBef>
              <a:buClr>
                <a:srgbClr val="181F23"/>
              </a:buClr>
              <a:buFont typeface="Arial"/>
              <a:buChar char="•"/>
              <a:tabLst>
                <a:tab pos="882650" algn="l"/>
                <a:tab pos="883285" algn="l"/>
              </a:tabLst>
            </a:pPr>
            <a:r>
              <a:rPr lang="en-US" sz="1800" spc="-10" dirty="0">
                <a:solidFill>
                  <a:srgbClr val="252E36"/>
                </a:solidFill>
                <a:cs typeface="Calibri"/>
              </a:rPr>
              <a:t>College </a:t>
            </a:r>
            <a:r>
              <a:rPr lang="en-US" sz="1800" spc="-20" dirty="0">
                <a:solidFill>
                  <a:srgbClr val="252E36"/>
                </a:solidFill>
                <a:cs typeface="Calibri"/>
              </a:rPr>
              <a:t>system </a:t>
            </a:r>
            <a:r>
              <a:rPr lang="en-US" sz="1800" spc="-15" dirty="0">
                <a:solidFill>
                  <a:srgbClr val="252E36"/>
                </a:solidFill>
                <a:cs typeface="Calibri"/>
              </a:rPr>
              <a:t>navigation </a:t>
            </a:r>
            <a:r>
              <a:rPr lang="en-US" sz="1800" spc="-10" dirty="0">
                <a:solidFill>
                  <a:srgbClr val="252E36"/>
                </a:solidFill>
                <a:cs typeface="Calibri"/>
              </a:rPr>
              <a:t>support </a:t>
            </a:r>
            <a:r>
              <a:rPr lang="en-US" sz="1800" spc="-5" dirty="0">
                <a:solidFill>
                  <a:srgbClr val="252E36"/>
                </a:solidFill>
                <a:cs typeface="Calibri"/>
              </a:rPr>
              <a:t>and </a:t>
            </a:r>
            <a:r>
              <a:rPr lang="en-US" sz="1800" spc="-20" dirty="0">
                <a:solidFill>
                  <a:srgbClr val="252E36"/>
                </a:solidFill>
                <a:cs typeface="Calibri"/>
              </a:rPr>
              <a:t>referrals </a:t>
            </a:r>
            <a:r>
              <a:rPr lang="en-US" sz="1800" spc="-15" dirty="0">
                <a:solidFill>
                  <a:srgbClr val="252E36"/>
                </a:solidFill>
                <a:cs typeface="Calibri"/>
              </a:rPr>
              <a:t>to </a:t>
            </a:r>
            <a:r>
              <a:rPr lang="en-US" sz="1800" spc="-10" dirty="0">
                <a:solidFill>
                  <a:srgbClr val="252E36"/>
                </a:solidFill>
                <a:cs typeface="Calibri"/>
              </a:rPr>
              <a:t>counselling </a:t>
            </a:r>
            <a:r>
              <a:rPr lang="en-US" sz="1800" spc="-5" dirty="0">
                <a:solidFill>
                  <a:srgbClr val="252E36"/>
                </a:solidFill>
                <a:cs typeface="Calibri"/>
              </a:rPr>
              <a:t>or </a:t>
            </a:r>
            <a:r>
              <a:rPr lang="en-US" sz="1800" spc="-10" dirty="0">
                <a:solidFill>
                  <a:srgbClr val="252E36"/>
                </a:solidFill>
                <a:cs typeface="Calibri"/>
              </a:rPr>
              <a:t>other  supports </a:t>
            </a:r>
            <a:r>
              <a:rPr lang="en-US" sz="1800" spc="-5" dirty="0">
                <a:solidFill>
                  <a:srgbClr val="252E36"/>
                </a:solidFill>
                <a:cs typeface="Calibri"/>
              </a:rPr>
              <a:t>in the </a:t>
            </a:r>
            <a:r>
              <a:rPr lang="en-US" sz="1800" spc="-10" dirty="0">
                <a:solidFill>
                  <a:srgbClr val="252E36"/>
                </a:solidFill>
                <a:cs typeface="Calibri"/>
              </a:rPr>
              <a:t>college </a:t>
            </a:r>
            <a:r>
              <a:rPr lang="en-US" sz="1800" spc="-5" dirty="0">
                <a:solidFill>
                  <a:srgbClr val="252E36"/>
                </a:solidFill>
                <a:cs typeface="Calibri"/>
              </a:rPr>
              <a:t>and</a:t>
            </a:r>
            <a:r>
              <a:rPr lang="en-US" sz="1800" spc="50" dirty="0">
                <a:solidFill>
                  <a:srgbClr val="252E36"/>
                </a:solidFill>
                <a:cs typeface="Calibri"/>
              </a:rPr>
              <a:t> </a:t>
            </a:r>
            <a:r>
              <a:rPr lang="en-US" sz="1800" spc="-20" dirty="0">
                <a:solidFill>
                  <a:srgbClr val="252E36"/>
                </a:solidFill>
                <a:cs typeface="Calibri"/>
              </a:rPr>
              <a:t>community.</a:t>
            </a:r>
            <a:endParaRPr lang="en-US" sz="1800" dirty="0">
              <a:cs typeface="Calibri"/>
            </a:endParaRPr>
          </a:p>
          <a:p>
            <a:pPr marL="882650" indent="-343535">
              <a:spcBef>
                <a:spcPts val="455"/>
              </a:spcBef>
              <a:buClr>
                <a:srgbClr val="181F23"/>
              </a:buClr>
              <a:buFont typeface="Arial"/>
              <a:buChar char="•"/>
              <a:tabLst>
                <a:tab pos="882650" algn="l"/>
                <a:tab pos="883285" algn="l"/>
              </a:tabLst>
            </a:pPr>
            <a:r>
              <a:rPr lang="en-US" sz="1800" spc="-5" dirty="0">
                <a:solidFill>
                  <a:srgbClr val="252E36"/>
                </a:solidFill>
                <a:cs typeface="Calibri"/>
              </a:rPr>
              <a:t>Liaises with </a:t>
            </a:r>
            <a:r>
              <a:rPr lang="en-US" sz="1800" spc="-10" dirty="0">
                <a:solidFill>
                  <a:srgbClr val="252E36"/>
                </a:solidFill>
                <a:cs typeface="Calibri"/>
              </a:rPr>
              <a:t>faculty </a:t>
            </a:r>
            <a:r>
              <a:rPr lang="en-US" sz="1800" dirty="0">
                <a:solidFill>
                  <a:srgbClr val="252E36"/>
                </a:solidFill>
                <a:cs typeface="Calibri"/>
              </a:rPr>
              <a:t>as </a:t>
            </a:r>
            <a:r>
              <a:rPr lang="en-US" sz="1800" spc="-10" dirty="0">
                <a:solidFill>
                  <a:srgbClr val="252E36"/>
                </a:solidFill>
                <a:cs typeface="Calibri"/>
              </a:rPr>
              <a:t>required </a:t>
            </a:r>
            <a:r>
              <a:rPr lang="en-US" sz="1800" spc="-15" dirty="0">
                <a:solidFill>
                  <a:srgbClr val="252E36"/>
                </a:solidFill>
                <a:cs typeface="Calibri"/>
              </a:rPr>
              <a:t>to </a:t>
            </a:r>
            <a:r>
              <a:rPr lang="en-US" sz="1800" spc="-5" dirty="0">
                <a:solidFill>
                  <a:srgbClr val="252E36"/>
                </a:solidFill>
                <a:cs typeface="Calibri"/>
              </a:rPr>
              <a:t>ensure </a:t>
            </a:r>
            <a:r>
              <a:rPr lang="en-US" sz="1800" spc="-10" dirty="0">
                <a:solidFill>
                  <a:srgbClr val="252E36"/>
                </a:solidFill>
                <a:cs typeface="Calibri"/>
              </a:rPr>
              <a:t>accommodations are</a:t>
            </a:r>
            <a:r>
              <a:rPr lang="en-US" sz="1800" spc="90" dirty="0">
                <a:solidFill>
                  <a:srgbClr val="252E36"/>
                </a:solidFill>
                <a:cs typeface="Calibri"/>
              </a:rPr>
              <a:t> </a:t>
            </a:r>
            <a:r>
              <a:rPr lang="en-US" sz="1800" spc="-10" dirty="0">
                <a:solidFill>
                  <a:srgbClr val="252E36"/>
                </a:solidFill>
                <a:cs typeface="Calibri"/>
              </a:rPr>
              <a:t>provided.</a:t>
            </a:r>
            <a:endParaRPr lang="en-US" sz="1800" dirty="0">
              <a:cs typeface="Calibri"/>
            </a:endParaRPr>
          </a:p>
          <a:p>
            <a:endParaRPr lang="en-US" dirty="0"/>
          </a:p>
        </p:txBody>
      </p:sp>
    </p:spTree>
    <p:extLst>
      <p:ext uri="{BB962C8B-B14F-4D97-AF65-F5344CB8AC3E}">
        <p14:creationId xmlns:p14="http://schemas.microsoft.com/office/powerpoint/2010/main" val="2410872046"/>
      </p:ext>
    </p:extLst>
  </p:cSld>
  <p:clrMapOvr>
    <a:masterClrMapping/>
  </p:clrMapOvr>
</p:sld>
</file>

<file path=ppt/theme/theme1.xml><?xml version="1.0" encoding="utf-8"?>
<a:theme xmlns:a="http://schemas.openxmlformats.org/drawingml/2006/main" name="Georgian Template A - 2017">
  <a:themeElements>
    <a:clrScheme name="Georgian Colours 2015">
      <a:dk1>
        <a:srgbClr val="333F48"/>
      </a:dk1>
      <a:lt1>
        <a:srgbClr val="FFFFFF"/>
      </a:lt1>
      <a:dk2>
        <a:srgbClr val="004B87"/>
      </a:dk2>
      <a:lt2>
        <a:srgbClr val="FFFFFF"/>
      </a:lt2>
      <a:accent1>
        <a:srgbClr val="004B87"/>
      </a:accent1>
      <a:accent2>
        <a:srgbClr val="64A70B"/>
      </a:accent2>
      <a:accent3>
        <a:srgbClr val="00778B"/>
      </a:accent3>
      <a:accent4>
        <a:srgbClr val="77C5D5"/>
      </a:accent4>
      <a:accent5>
        <a:srgbClr val="333F48"/>
      </a:accent5>
      <a:accent6>
        <a:srgbClr val="E57200"/>
      </a:accent6>
      <a:hlink>
        <a:srgbClr val="64A70B"/>
      </a:hlink>
      <a:folHlink>
        <a:srgbClr val="1D9BFF"/>
      </a:folHlink>
    </a:clrScheme>
    <a:fontScheme name="Georgian Template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rgian_college_PPT_template_2017.potx" id="{E3D6E83C-6CE5-4F9F-AE53-BE36C2A484CA}" vid="{25C3875E-07FE-455E-8343-035FD3F8D093}"/>
    </a:ext>
  </a:extLst>
</a:theme>
</file>

<file path=ppt/theme/theme2.xml><?xml version="1.0" encoding="utf-8"?>
<a:theme xmlns:a="http://schemas.openxmlformats.org/drawingml/2006/main" name="Georgian Template B - 2017">
  <a:themeElements>
    <a:clrScheme name="Georgian Colours 2015">
      <a:dk1>
        <a:srgbClr val="333F48"/>
      </a:dk1>
      <a:lt1>
        <a:srgbClr val="FFFFFF"/>
      </a:lt1>
      <a:dk2>
        <a:srgbClr val="004B87"/>
      </a:dk2>
      <a:lt2>
        <a:srgbClr val="FFFFFF"/>
      </a:lt2>
      <a:accent1>
        <a:srgbClr val="004B87"/>
      </a:accent1>
      <a:accent2>
        <a:srgbClr val="64A70B"/>
      </a:accent2>
      <a:accent3>
        <a:srgbClr val="00778B"/>
      </a:accent3>
      <a:accent4>
        <a:srgbClr val="77C5D5"/>
      </a:accent4>
      <a:accent5>
        <a:srgbClr val="333F48"/>
      </a:accent5>
      <a:accent6>
        <a:srgbClr val="E57200"/>
      </a:accent6>
      <a:hlink>
        <a:srgbClr val="64A70B"/>
      </a:hlink>
      <a:folHlink>
        <a:srgbClr val="1D9BFF"/>
      </a:folHlink>
    </a:clrScheme>
    <a:fontScheme name="Georgian Template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rgian_college_PPT_template_2017.potx" id="{E3D6E83C-6CE5-4F9F-AE53-BE36C2A484CA}" vid="{9F66E54C-C173-479B-B6BA-79057720B3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georgian_college_PPT_template_2017</Template>
  <TotalTime>3163</TotalTime>
  <Words>1063</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Avenir LT Std 65 Medium</vt:lpstr>
      <vt:lpstr>Calibri</vt:lpstr>
      <vt:lpstr>Calibri Light</vt:lpstr>
      <vt:lpstr>Georgian Template A - 2017</vt:lpstr>
      <vt:lpstr>Georgian Template B - 2017</vt:lpstr>
      <vt:lpstr>PowerPoint Presentation</vt:lpstr>
      <vt:lpstr>PowerPoint Presentation</vt:lpstr>
      <vt:lpstr>Today’s discussion agenda</vt:lpstr>
      <vt:lpstr>PowerPoint Presentation</vt:lpstr>
      <vt:lpstr>PowerPoint Presentation</vt:lpstr>
      <vt:lpstr>Who uses Accessibility Services at College</vt:lpstr>
      <vt:lpstr>PowerPoint Presentation</vt:lpstr>
      <vt:lpstr>Accommodation Process</vt:lpstr>
      <vt:lpstr>Accommodation Process cont’d</vt:lpstr>
      <vt:lpstr>Common Accommodations</vt:lpstr>
      <vt:lpstr>Adaptive Technology</vt:lpstr>
      <vt:lpstr>True or False?</vt:lpstr>
      <vt:lpstr>FALSE</vt:lpstr>
      <vt:lpstr>PowerPoint Presentation</vt:lpstr>
      <vt:lpstr>Some important notes re: accommodations in Post-Secondary</vt:lpstr>
      <vt:lpstr>PowerPoint Presentation</vt:lpstr>
      <vt:lpstr>5 Reasons why a student can benefit from accommodations</vt:lpstr>
      <vt:lpstr>PowerPoint Presentation</vt:lpstr>
      <vt:lpstr>Challenges/ Discussion</vt:lpstr>
      <vt:lpstr>PowerPoint Presentation</vt:lpstr>
      <vt:lpstr>1-877-722-1523</vt:lpstr>
      <vt:lpstr>PowerPoint Presentation</vt:lpstr>
    </vt:vector>
  </TitlesOfParts>
  <Company>Georgian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Sara-Jane Neid</dc:creator>
  <cp:lastModifiedBy>Michelle Rao</cp:lastModifiedBy>
  <cp:revision>51</cp:revision>
  <cp:lastPrinted>2022-01-26T18:13:25Z</cp:lastPrinted>
  <dcterms:created xsi:type="dcterms:W3CDTF">2022-01-20T14:16:48Z</dcterms:created>
  <dcterms:modified xsi:type="dcterms:W3CDTF">2022-01-27T15:26:46Z</dcterms:modified>
</cp:coreProperties>
</file>