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CA28D-EF11-4795-8605-490C6713552A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C38F7-8F7D-410F-80A7-AD9FEBB72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3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38550-6423-4E67-B3E4-9D781602C1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196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7E6-6080-4E9B-AE0D-70AAFFDC3E0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DF84-8765-48C5-B5EB-740A1227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7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7E6-6080-4E9B-AE0D-70AAFFDC3E0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DF84-8765-48C5-B5EB-740A1227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9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7E6-6080-4E9B-AE0D-70AAFFDC3E0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DF84-8765-48C5-B5EB-740A1227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90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F4BC-6132-4C1E-941B-B2A4FA645A39}" type="datetimeFigureOut">
              <a:rPr lang="en-CA" smtClean="0"/>
              <a:t>2018-04-11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767E-0710-4609-BD8A-409E497A81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166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7E6-6080-4E9B-AE0D-70AAFFDC3E0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DF84-8765-48C5-B5EB-740A1227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7E6-6080-4E9B-AE0D-70AAFFDC3E0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DF84-8765-48C5-B5EB-740A1227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5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7E6-6080-4E9B-AE0D-70AAFFDC3E0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DF84-8765-48C5-B5EB-740A1227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7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7E6-6080-4E9B-AE0D-70AAFFDC3E0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DF84-8765-48C5-B5EB-740A1227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2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7E6-6080-4E9B-AE0D-70AAFFDC3E0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DF84-8765-48C5-B5EB-740A1227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8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7E6-6080-4E9B-AE0D-70AAFFDC3E0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DF84-8765-48C5-B5EB-740A1227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3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7E6-6080-4E9B-AE0D-70AAFFDC3E0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DF84-8765-48C5-B5EB-740A1227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2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7E6-6080-4E9B-AE0D-70AAFFDC3E0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DF84-8765-48C5-B5EB-740A1227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9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617E6-6080-4E9B-AE0D-70AAFFDC3E0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0DF84-8765-48C5-B5EB-740A1227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7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mnazijakotor.me/files/informatika/Zavje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333889" cy="717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1722" y="2570992"/>
            <a:ext cx="8455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6000" b="1" spc="51" dirty="0">
                <a:ln w="9525" cmpd="sng">
                  <a:solidFill>
                    <a:srgbClr val="EE801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EE8011">
                      <a:alpha val="40000"/>
                    </a:srgbClr>
                  </a:glow>
                </a:effectLst>
                <a:latin typeface="Impact" panose="020B0806030902050204"/>
              </a:rPr>
              <a:t>Pathways Through High School and Beyond!</a:t>
            </a:r>
            <a:endParaRPr lang="en-CA" sz="6000" b="1" spc="51" dirty="0">
              <a:ln w="9525" cmpd="sng">
                <a:solidFill>
                  <a:srgbClr val="EE801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EE8011">
                    <a:alpha val="40000"/>
                  </a:srgbClr>
                </a:glow>
              </a:effectLst>
              <a:latin typeface="Impact" panose="020B080603090205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2585" y="5160975"/>
            <a:ext cx="66185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bg1"/>
                </a:solidFill>
              </a:rPr>
              <a:t>Lorey Sargent, Vice Principal </a:t>
            </a:r>
            <a:r>
              <a:rPr lang="en-US" sz="2667" dirty="0">
                <a:solidFill>
                  <a:schemeClr val="bg1"/>
                </a:solidFill>
              </a:rPr>
              <a:t/>
            </a:r>
            <a:br>
              <a:rPr lang="en-US" sz="2667" dirty="0">
                <a:solidFill>
                  <a:schemeClr val="bg1"/>
                </a:solidFill>
              </a:rPr>
            </a:br>
            <a:r>
              <a:rPr lang="en-US" sz="2667" dirty="0" err="1">
                <a:solidFill>
                  <a:schemeClr val="bg1"/>
                </a:solidFill>
              </a:rPr>
              <a:t>Gravenhurst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  <a:r>
              <a:rPr lang="en-US" sz="2667" dirty="0">
                <a:solidFill>
                  <a:schemeClr val="bg1"/>
                </a:solidFill>
              </a:rPr>
              <a:t>High School</a:t>
            </a:r>
          </a:p>
        </p:txBody>
      </p:sp>
    </p:spTree>
    <p:extLst>
      <p:ext uri="{BB962C8B-B14F-4D97-AF65-F5344CB8AC3E}">
        <p14:creationId xmlns:p14="http://schemas.microsoft.com/office/powerpoint/2010/main" val="341281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 flipH="1">
            <a:off x="5518215" y="-5315267"/>
            <a:ext cx="1188292" cy="11648520"/>
          </a:xfrm>
          <a:prstGeom prst="rtTriangle">
            <a:avLst/>
          </a:prstGeom>
          <a:solidFill>
            <a:srgbClr val="E9900D"/>
          </a:solidFill>
          <a:ln>
            <a:solidFill>
              <a:srgbClr val="FFC0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6" name="Picture 5" descr="Grypho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99682" l="27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50621" y="5182177"/>
            <a:ext cx="132922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00" y="228402"/>
            <a:ext cx="11265779" cy="11519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 pathway</a:t>
            </a:r>
            <a:endParaRPr lang="en-CA" sz="9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8101" y="1253893"/>
            <a:ext cx="11191743" cy="16521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Student selects applied courses </a:t>
            </a:r>
            <a:r>
              <a:rPr lang="en-US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(math 1P, </a:t>
            </a: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</a:t>
            </a:r>
            <a:r>
              <a:rPr lang="en-US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nglish 1P, science 1P etc.)</a:t>
            </a:r>
          </a:p>
          <a:p>
            <a:pPr>
              <a:buClr>
                <a:srgbClr val="C00000"/>
              </a:buClr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Student currently working at a level 2 (60% +) and some 3 (70%+)</a:t>
            </a:r>
            <a:endParaRPr lang="en-CA" sz="33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332485" y="642938"/>
            <a:ext cx="779876" cy="348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00592" y="240968"/>
            <a:ext cx="5179251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2800" cap="none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College / Apprenticeship and Employment</a:t>
            </a:r>
            <a:endParaRPr lang="en-CA" sz="1600" cap="none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288101" y="2780779"/>
            <a:ext cx="11191743" cy="2743199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marL="0" indent="0" algn="ctr">
              <a:buClr>
                <a:srgbClr val="C00000"/>
              </a:buClr>
              <a:buNone/>
            </a:pPr>
            <a:r>
              <a:rPr lang="en-US" sz="3300" b="1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Applied (P) 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courses focus on practical applications and concrete examples.  They cover essential concepts of a subject.  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Knowledge and skills are developed through both theory and practical applications but </a:t>
            </a:r>
            <a:r>
              <a:rPr lang="en-US" sz="3300" b="1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focus is on practical applications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 Familiar, and real-life situations will be used to illustrate ideas and students are given more opportunities to experience hands-on applications of the concepts.</a:t>
            </a:r>
            <a:endParaRPr lang="en-CA" sz="33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 flipH="1">
            <a:off x="5518215" y="-5315267"/>
            <a:ext cx="1188292" cy="11648520"/>
          </a:xfrm>
          <a:prstGeom prst="rtTriangle">
            <a:avLst/>
          </a:prstGeom>
          <a:solidFill>
            <a:srgbClr val="E9900D"/>
          </a:solidFill>
          <a:ln>
            <a:solidFill>
              <a:srgbClr val="FFC0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6" name="Picture 5" descr="Grypho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99682" l="27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50621" y="5182177"/>
            <a:ext cx="132922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00" y="228402"/>
            <a:ext cx="11265779" cy="11519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pathway</a:t>
            </a:r>
            <a:endParaRPr lang="en-CA" sz="9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8101" y="1253893"/>
            <a:ext cx="11191743" cy="16521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Student selects academic courses </a:t>
            </a:r>
            <a:r>
              <a:rPr lang="en-US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(math 1D, </a:t>
            </a: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</a:t>
            </a:r>
            <a:r>
              <a:rPr lang="en-US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nglish 1D, science 1D etc.)</a:t>
            </a:r>
          </a:p>
          <a:p>
            <a:pPr>
              <a:buClr>
                <a:srgbClr val="C00000"/>
              </a:buClr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Student currently working at a solid level 3</a:t>
            </a:r>
            <a:r>
              <a:rPr lang="en-US" sz="3300" baseline="3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+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(75%)</a:t>
            </a:r>
            <a:endParaRPr lang="en-CA" sz="33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58993" y="642938"/>
            <a:ext cx="779876" cy="348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12749" y="264731"/>
            <a:ext cx="5179251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2800" cap="none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University / College / Apprenticeship and Employment</a:t>
            </a:r>
            <a:endParaRPr lang="en-CA" sz="1600" cap="none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288101" y="2843410"/>
            <a:ext cx="11191743" cy="2543236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 marL="0" indent="0" algn="ctr">
              <a:buClr>
                <a:srgbClr val="C00000"/>
              </a:buClr>
              <a:buNone/>
            </a:pPr>
            <a:r>
              <a:rPr lang="en-US" sz="3300" b="1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Academic (D) 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courses focus on the essential concepts of a subject and explore related materials as well.  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Although your knowledge and skills in the subject will be developed through both theory and practical applications, the </a:t>
            </a:r>
            <a:r>
              <a:rPr lang="en-US" sz="3300" b="1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emphasis will be on theory and abstract thinking 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as a basis for future learning and problem solving.</a:t>
            </a:r>
            <a:endParaRPr lang="en-CA" sz="33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 flipH="1">
            <a:off x="5518215" y="-5315267"/>
            <a:ext cx="1188292" cy="11648520"/>
          </a:xfrm>
          <a:prstGeom prst="rtTriangle">
            <a:avLst/>
          </a:prstGeom>
          <a:solidFill>
            <a:srgbClr val="E9900D"/>
          </a:solidFill>
          <a:ln>
            <a:solidFill>
              <a:srgbClr val="FFC0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6" name="Picture 5" descr="Grypho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99682" l="27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50621" y="5182177"/>
            <a:ext cx="132922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00" y="228402"/>
            <a:ext cx="11265779" cy="11519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workplace pathway</a:t>
            </a:r>
            <a:endParaRPr lang="en-CA" sz="9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8101" y="1354101"/>
            <a:ext cx="11191743" cy="16521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Student selects workplace courses </a:t>
            </a:r>
            <a:r>
              <a:rPr lang="en-US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(math 1L, </a:t>
            </a: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</a:t>
            </a:r>
            <a:r>
              <a:rPr lang="en-US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nglish 1L, science 1L etc.)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447585" y="642723"/>
            <a:ext cx="779876" cy="348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84720" y="239679"/>
            <a:ext cx="4678680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2800" cap="none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Apprenticeship and Employment</a:t>
            </a:r>
            <a:endParaRPr lang="en-CA" sz="1600" cap="none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214065" y="2455101"/>
            <a:ext cx="11339815" cy="2727075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 marL="0" indent="0" algn="ctr">
              <a:buClr>
                <a:srgbClr val="C00000"/>
              </a:buClr>
              <a:buNone/>
            </a:pPr>
            <a:r>
              <a:rPr lang="en-US" sz="3300" b="1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Workplace (L) 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courses focus on employment skills and on practical workplace applications.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It is for students who learn best by </a:t>
            </a:r>
            <a:r>
              <a:rPr lang="en-US" sz="3300" b="1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“doing” 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</a:t>
            </a:r>
            <a:r>
              <a:rPr lang="en-US" sz="3300" b="1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“hands-on” 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activities.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It is for students who prefer to learn both inside and outside of the classroom and build connections with community employers.</a:t>
            </a:r>
            <a:endParaRPr lang="en-CA" sz="33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 flipH="1">
            <a:off x="5518215" y="-5315267"/>
            <a:ext cx="1188292" cy="11648520"/>
          </a:xfrm>
          <a:prstGeom prst="rtTriangle">
            <a:avLst/>
          </a:prstGeom>
          <a:solidFill>
            <a:srgbClr val="E9900D"/>
          </a:solidFill>
          <a:ln>
            <a:solidFill>
              <a:srgbClr val="FFC0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6" name="Picture 5" descr="Grypho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99682" l="27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50621" y="5182177"/>
            <a:ext cx="132922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00" y="228402"/>
            <a:ext cx="11265779" cy="11519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11 and 12 course selections</a:t>
            </a:r>
            <a:endParaRPr lang="en-CA" sz="9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8101" y="1354101"/>
            <a:ext cx="11191743" cy="16521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Grade 11 and 12 courses are offered at the E (workplace), C (college), M (university/college) and U (university), levels.</a:t>
            </a:r>
            <a:endParaRPr lang="en-US" cap="none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84720" y="239679"/>
            <a:ext cx="4678680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377"/>
            <a:endParaRPr lang="en-CA" sz="1600" cap="none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214065" y="2455101"/>
            <a:ext cx="11339815" cy="27270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Students applying to university must a have at least 6 courses at the U and/or M level.</a:t>
            </a:r>
          </a:p>
          <a:p>
            <a:pPr>
              <a:buClr>
                <a:srgbClr val="C00000"/>
              </a:buClr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Students applying to college, must have a minimum of college level English.</a:t>
            </a:r>
            <a:endParaRPr lang="en-CA" sz="33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9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ttp://studentsuccess.hcdsb.org/wp-content/uploads/2014/08/post-sec_pathways.jpg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4" t="47028" r="52002"/>
          <a:stretch/>
        </p:blipFill>
        <p:spPr bwMode="auto">
          <a:xfrm>
            <a:off x="8038139" y="3907647"/>
            <a:ext cx="252000" cy="169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2" name="Picture 8" descr="http://studentsuccess.hcdsb.org/wp-content/uploads/2014/08/post-sec_pathways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5" b="78326" l="0" r="96700">
                        <a14:foregroundMark x1="3300" y1="29895" x2="44700" y2="37220"/>
                        <a14:foregroundMark x1="46300" y1="9567" x2="45300" y2="74589"/>
                        <a14:foregroundMark x1="60600" y1="19283" x2="77200" y2="10762"/>
                        <a14:foregroundMark x1="79500" y1="13154" x2="87600" y2="8969"/>
                        <a14:foregroundMark x1="49000" y1="30792" x2="83300" y2="19880"/>
                        <a14:foregroundMark x1="83700" y1="18685" x2="94100" y2="6428"/>
                        <a14:foregroundMark x1="92900" y1="6726" x2="81500" y2="1345"/>
                        <a14:foregroundMark x1="67500" y1="56951" x2="71900" y2="58146"/>
                        <a14:foregroundMark x1="11400" y1="41704" x2="43500" y2="46039"/>
                        <a14:foregroundMark x1="11000" y1="41405" x2="1000" y2="31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99" y="531449"/>
            <a:ext cx="6200143" cy="477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Triangle 3"/>
          <p:cNvSpPr/>
          <p:nvPr/>
        </p:nvSpPr>
        <p:spPr>
          <a:xfrm rot="16200000" flipH="1">
            <a:off x="5518215" y="-5315267"/>
            <a:ext cx="1188292" cy="11648520"/>
          </a:xfrm>
          <a:prstGeom prst="rtTriangle">
            <a:avLst/>
          </a:prstGeom>
          <a:solidFill>
            <a:srgbClr val="E9900D"/>
          </a:solidFill>
          <a:ln>
            <a:solidFill>
              <a:srgbClr val="FFC0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6" name="Picture 5" descr="Grypho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7" b="99682" l="27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50621" y="5182177"/>
            <a:ext cx="132922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9" y="187588"/>
            <a:ext cx="10933577" cy="11519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changing pathways</a:t>
            </a:r>
            <a:endParaRPr lang="en-CA" sz="27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954" y="1211953"/>
            <a:ext cx="5229753" cy="45259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ctr">
              <a:buClr>
                <a:srgbClr val="C00000"/>
              </a:buClr>
              <a:buNone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 need to see your guidance counselor if you intend to change pathways.  You may have to </a:t>
            </a:r>
            <a:r>
              <a:rPr lang="en-US" sz="3600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repeat courses at different levels.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en-CA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30" name="Picture 6" descr="http://www.clker.com/cliparts/Q/8/k/J/H/j/curved-road-md.png"/>
          <p:cNvPicPr>
            <a:picLocks noChangeAspect="1" noChangeArrowheads="1"/>
          </p:cNvPicPr>
          <p:nvPr/>
        </p:nvPicPr>
        <p:blipFill rotWithShape="1"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11"/>
          <a:stretch/>
        </p:blipFill>
        <p:spPr bwMode="auto">
          <a:xfrm flipH="1">
            <a:off x="8361271" y="2780779"/>
            <a:ext cx="2857500" cy="281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nimationplaza.com/3/animations/people_s/stick_people/stickman_walking_hb.gif"/>
          <p:cNvPicPr>
            <a:picLocks noChangeAspect="1" noChangeArrowheads="1" noCrop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733" y="2210377"/>
            <a:ext cx="2095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1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990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990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 flipH="1">
            <a:off x="5518215" y="-5315267"/>
            <a:ext cx="1188292" cy="11648520"/>
          </a:xfrm>
          <a:prstGeom prst="rtTriangle">
            <a:avLst/>
          </a:prstGeom>
          <a:solidFill>
            <a:srgbClr val="E9900D"/>
          </a:solidFill>
          <a:ln>
            <a:solidFill>
              <a:srgbClr val="FFC0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6" name="Picture 5" descr="Grypho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99682" l="27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50621" y="5182177"/>
            <a:ext cx="132922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00" y="228402"/>
            <a:ext cx="11265779" cy="11519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Cooperative Education:</a:t>
            </a:r>
            <a:endParaRPr lang="en-CA" sz="9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8101" y="1354101"/>
            <a:ext cx="11191743" cy="165214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buClr>
                <a:srgbClr val="C00000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Grade 11 and 12 students are able to select cooperative education as an elective.  Coop credits can be earned in 1, 2, 3 or 4 credits bundles.</a:t>
            </a:r>
          </a:p>
          <a:p>
            <a:pPr>
              <a:buClr>
                <a:srgbClr val="C00000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Students gain valuable workplace skills and get to ‘test drive’ an area of interest.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84720" y="239679"/>
            <a:ext cx="4678680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377"/>
            <a:endParaRPr lang="en-CA" sz="1600" cap="none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214064" y="4892040"/>
            <a:ext cx="9310936" cy="15575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CA" sz="33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2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 flipH="1">
            <a:off x="5518215" y="-5315267"/>
            <a:ext cx="1188292" cy="11648520"/>
          </a:xfrm>
          <a:prstGeom prst="rtTriangle">
            <a:avLst/>
          </a:prstGeom>
          <a:solidFill>
            <a:srgbClr val="E9900D"/>
          </a:solidFill>
          <a:ln>
            <a:solidFill>
              <a:srgbClr val="FFC0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6" name="Picture 5" descr="Grypho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99682" l="27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50621" y="5182177"/>
            <a:ext cx="132922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00" y="228402"/>
            <a:ext cx="11265779" cy="11519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Credits:</a:t>
            </a:r>
            <a:endParaRPr lang="en-CA" sz="9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8101" y="1354101"/>
            <a:ext cx="11191743" cy="84045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Grade 11 and 12 students are also eligible to enroll in dual credits.  </a:t>
            </a:r>
          </a:p>
          <a:p>
            <a:pPr marL="0" indent="0">
              <a:buClr>
                <a:srgbClr val="C00000"/>
              </a:buClr>
              <a:buNone/>
            </a:pPr>
            <a:endParaRPr lang="en-US" cap="none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84720" y="239679"/>
            <a:ext cx="4678680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377"/>
            <a:endParaRPr lang="en-CA" sz="1600" cap="none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214065" y="2316481"/>
            <a:ext cx="11339815" cy="3416843"/>
          </a:xfrm>
          <a:prstGeom prst="rect">
            <a:avLst/>
          </a:prstGeo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CA" sz="3600" dirty="0"/>
              <a:t>What are they?</a:t>
            </a:r>
          </a:p>
          <a:p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Students participate in apprenticeship training and postsecondary courses, earning dual credits that count towards both their high school diploma and their postsecondary diploma, degree or apprenticeship certification. </a:t>
            </a:r>
          </a:p>
          <a:p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Dual Credits engage students through exposure to college courses and culture while supporting their successful transition to postsecondary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404401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 flipH="1">
            <a:off x="5518215" y="-5315267"/>
            <a:ext cx="1188292" cy="11648520"/>
          </a:xfrm>
          <a:prstGeom prst="rtTriangle">
            <a:avLst/>
          </a:prstGeom>
          <a:solidFill>
            <a:srgbClr val="E9900D"/>
          </a:solidFill>
          <a:ln>
            <a:solidFill>
              <a:srgbClr val="FFC0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6" name="Picture 5" descr="Grypho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99682" l="27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50621" y="5182177"/>
            <a:ext cx="132922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00" y="228402"/>
            <a:ext cx="11265779" cy="11519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Credits:</a:t>
            </a:r>
            <a:endParaRPr lang="en-CA" sz="9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8101" y="1354102"/>
            <a:ext cx="11191743" cy="361399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cap="none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84720" y="239679"/>
            <a:ext cx="4678680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377"/>
            <a:endParaRPr lang="en-CA" sz="1600" cap="none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214065" y="1966462"/>
            <a:ext cx="11339815" cy="37668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3600" b="1" dirty="0"/>
              <a:t>Who are they for?</a:t>
            </a:r>
          </a:p>
          <a:p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Students who may need learning opportunities outside of high school and who would benefit from a college or apprenticeship experience to complete their Ontario Secondary School Diploma.</a:t>
            </a:r>
          </a:p>
          <a:p>
            <a:pPr marL="0" indent="0">
              <a:buNone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00487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 flipH="1">
            <a:off x="5518215" y="-5315267"/>
            <a:ext cx="1188292" cy="11648520"/>
          </a:xfrm>
          <a:prstGeom prst="rtTriangle">
            <a:avLst/>
          </a:prstGeom>
          <a:solidFill>
            <a:srgbClr val="E9900D"/>
          </a:solidFill>
          <a:ln>
            <a:solidFill>
              <a:srgbClr val="FFC0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6" name="Picture 5" descr="Grypho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99682" l="27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50621" y="5182177"/>
            <a:ext cx="132922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00" y="228402"/>
            <a:ext cx="11265779" cy="11519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Specialist High skills Major:</a:t>
            </a:r>
            <a:endParaRPr lang="en-CA" sz="9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8101" y="1354101"/>
            <a:ext cx="11191743" cy="165214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Specialist High Skills Major (SHSM) are offered at all high schools.  There are different ones offered depending on the school.</a:t>
            </a:r>
            <a:endParaRPr lang="en-US" cap="none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84720" y="239679"/>
            <a:ext cx="4678680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377"/>
            <a:endParaRPr lang="en-CA" sz="1600" cap="none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214065" y="3006248"/>
            <a:ext cx="11339815" cy="27270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Examples of SHSM offerings:  Agriculture, Arts &amp; Culture, Environment,  Health &amp; Wellness, Hospitality &amp; Tourism, Manufacturing, Mining, Sports.</a:t>
            </a:r>
          </a:p>
        </p:txBody>
      </p:sp>
    </p:spTree>
    <p:extLst>
      <p:ext uri="{BB962C8B-B14F-4D97-AF65-F5344CB8AC3E}">
        <p14:creationId xmlns:p14="http://schemas.microsoft.com/office/powerpoint/2010/main" val="36392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 flipH="1">
            <a:off x="5518215" y="-5315267"/>
            <a:ext cx="1188292" cy="11648520"/>
          </a:xfrm>
          <a:prstGeom prst="rtTriangle">
            <a:avLst/>
          </a:prstGeom>
          <a:solidFill>
            <a:srgbClr val="E9900D"/>
          </a:solidFill>
          <a:ln>
            <a:solidFill>
              <a:srgbClr val="FFC0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6" name="Picture 5" descr="Grypho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99682" l="27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50621" y="5182177"/>
            <a:ext cx="132922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9" y="187588"/>
            <a:ext cx="10933577" cy="11519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SHSM   </a:t>
            </a:r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(Specialist High Skills Major)</a:t>
            </a:r>
            <a:endParaRPr lang="en-CA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7992" y="2640508"/>
            <a:ext cx="8349581" cy="476295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latin typeface="Arial" panose="020B0604020202020204" pitchFamily="34" charset="0"/>
              </a:rPr>
              <a:t>complete a specific bundle of 8-10 courses in the student's selected field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latin typeface="Arial" panose="020B0604020202020204" pitchFamily="34" charset="0"/>
              </a:rPr>
              <a:t>earn valuable industry certifications including first aid and CPR qualifications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latin typeface="Arial" panose="020B0604020202020204" pitchFamily="34" charset="0"/>
              </a:rPr>
              <a:t>gain important skills on the job through cooperative education placements.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en-CA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7992" y="1001600"/>
            <a:ext cx="10772501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What are they?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Specialist High Skills Majors let students focus on a career path that matches their skills and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interests while meeting the requirements of the Ontario Secondary School Diploma (OSSD).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Students receive the SHSM seal on their diploma when they: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Specialist High Skills Maj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993" y="3079091"/>
            <a:ext cx="2381251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1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 flipH="1">
            <a:off x="5518215" y="-5315267"/>
            <a:ext cx="1188292" cy="11648520"/>
          </a:xfrm>
          <a:prstGeom prst="rtTriangle">
            <a:avLst/>
          </a:prstGeom>
          <a:solidFill>
            <a:srgbClr val="E9900D"/>
          </a:solidFill>
          <a:ln>
            <a:solidFill>
              <a:srgbClr val="FFC0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6" name="Picture 5" descr="Grypho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99682" l="27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50621" y="5182177"/>
            <a:ext cx="132922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49" y="137484"/>
            <a:ext cx="10396883" cy="1151965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</a:t>
            </a:r>
            <a:r>
              <a:rPr lang="en-US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today</a:t>
            </a:r>
            <a:endParaRPr lang="en-CA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4749" y="1119545"/>
            <a:ext cx="10396883" cy="45259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Credits – what students need to graduate</a:t>
            </a:r>
          </a:p>
          <a:p>
            <a:pPr>
              <a:buClr>
                <a:srgbClr val="C00000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Pathways </a:t>
            </a:r>
          </a:p>
          <a:p>
            <a:pPr>
              <a:buClr>
                <a:srgbClr val="C00000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Coop/SHSM/DC</a:t>
            </a:r>
          </a:p>
          <a:p>
            <a:pPr>
              <a:buClr>
                <a:srgbClr val="C00000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Questions?</a:t>
            </a:r>
          </a:p>
        </p:txBody>
      </p:sp>
      <p:pic>
        <p:nvPicPr>
          <p:cNvPr id="7" name="Picture 4" descr="http://cliparts.co/cliparts/Bia/EgG/BiaEgGKaT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870">
            <a:off x="6343307" y="61685"/>
            <a:ext cx="4369847" cy="66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7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 flipH="1">
            <a:off x="5518215" y="-5315267"/>
            <a:ext cx="1188292" cy="11648520"/>
          </a:xfrm>
          <a:prstGeom prst="rtTriangle">
            <a:avLst/>
          </a:prstGeom>
          <a:solidFill>
            <a:srgbClr val="E9900D"/>
          </a:solidFill>
          <a:ln>
            <a:solidFill>
              <a:srgbClr val="FFC0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6" name="Picture 5" descr="Grypho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99682" l="27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50621" y="5182177"/>
            <a:ext cx="132922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9" y="187588"/>
            <a:ext cx="10933577" cy="10243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SHSM   </a:t>
            </a:r>
            <a:endParaRPr lang="en-CA" sz="27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" y="1211953"/>
            <a:ext cx="6207617" cy="45259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dirty="0"/>
              <a:t>Who are they for?</a:t>
            </a:r>
          </a:p>
          <a:p>
            <a:r>
              <a:rPr lang="en-CA" dirty="0"/>
              <a:t>Grade 11 and 12 students who are:</a:t>
            </a:r>
          </a:p>
          <a:p>
            <a:r>
              <a:rPr lang="en-CA" dirty="0"/>
              <a:t>heading for apprenticeship training, college, university or the workplace</a:t>
            </a:r>
          </a:p>
          <a:p>
            <a:r>
              <a:rPr lang="en-CA" dirty="0"/>
              <a:t>wanting to identify, explore and refine their career goals and make informed choices about their next steps after secondary school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en-CA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050" name="Picture 2" descr="http://thetyger.com/wp-content/uploads/2014/03/new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666">
            <a:off x="6239085" y="813076"/>
            <a:ext cx="5042447" cy="47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5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mnazijakotor.me/files/informatika/Zavje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333889" cy="717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75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 flipH="1">
            <a:off x="5518215" y="-5315267"/>
            <a:ext cx="1188292" cy="11648520"/>
          </a:xfrm>
          <a:prstGeom prst="rtTriangle">
            <a:avLst/>
          </a:prstGeom>
          <a:solidFill>
            <a:srgbClr val="E9900D"/>
          </a:solidFill>
          <a:ln>
            <a:solidFill>
              <a:srgbClr val="FFC0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6" name="Picture 5" descr="Grypho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99682" l="27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50621" y="5182177"/>
            <a:ext cx="132922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49" y="187588"/>
            <a:ext cx="10396883" cy="1151965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O.S.S. Diploma requirements</a:t>
            </a:r>
            <a:endParaRPr lang="en-CA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4749" y="1393632"/>
            <a:ext cx="10396883" cy="45259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30 credits – 18 compulsory / 12 optional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40 hours of community involvement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Provincial literacy requirement [OSSLT]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CA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6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 flipH="1">
            <a:off x="5518215" y="-5315267"/>
            <a:ext cx="1188292" cy="11648520"/>
          </a:xfrm>
          <a:prstGeom prst="rtTriangle">
            <a:avLst/>
          </a:prstGeom>
          <a:solidFill>
            <a:srgbClr val="E9900D"/>
          </a:solidFill>
          <a:ln>
            <a:solidFill>
              <a:srgbClr val="FFC0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6" name="Picture 5" descr="Grypho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99682" l="27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50621" y="5182177"/>
            <a:ext cx="132922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49" y="187588"/>
            <a:ext cx="10396883" cy="1151965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Compulsory credits (18)</a:t>
            </a:r>
            <a:endParaRPr lang="en-CA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6751" y="1432021"/>
            <a:ext cx="5546045" cy="45259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Clr>
                <a:srgbClr val="C00000"/>
              </a:buClr>
              <a:buSzPct val="95000"/>
              <a:buFont typeface="Wingdings" panose="05000000000000000000" pitchFamily="2" charset="2"/>
              <a:buChar char="ð"/>
            </a:pPr>
            <a:r>
              <a:rPr lang="en-US" sz="3200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English – 1 credit / grade</a:t>
            </a:r>
          </a:p>
          <a:p>
            <a:pPr>
              <a:buClr>
                <a:srgbClr val="C00000"/>
              </a:buClr>
              <a:buSzPct val="95000"/>
              <a:buFont typeface="Wingdings" panose="05000000000000000000" pitchFamily="2" charset="2"/>
              <a:buChar char="ð"/>
            </a:pPr>
            <a:r>
              <a:rPr lang="en-US" sz="3200" b="1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1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French</a:t>
            </a:r>
          </a:p>
          <a:p>
            <a:pPr>
              <a:buClr>
                <a:srgbClr val="C00000"/>
              </a:buClr>
              <a:buSzPct val="95000"/>
              <a:buFont typeface="Wingdings" panose="05000000000000000000" pitchFamily="2" charset="2"/>
              <a:buChar char="ð"/>
            </a:pPr>
            <a:r>
              <a:rPr lang="en-US" sz="3200" b="1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3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Mathematics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(min. 1 in Gr. 11 or 12)</a:t>
            </a:r>
          </a:p>
          <a:p>
            <a:pPr>
              <a:buClr>
                <a:srgbClr val="C00000"/>
              </a:buClr>
              <a:buSzPct val="95000"/>
              <a:buFont typeface="Wingdings" panose="05000000000000000000" pitchFamily="2" charset="2"/>
              <a:buChar char="ð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Science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5405253" y="1451195"/>
            <a:ext cx="6168799" cy="452596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buClr>
                <a:srgbClr val="C00000"/>
              </a:buClr>
              <a:buSzPct val="95000"/>
              <a:buFont typeface="Wingdings" panose="05000000000000000000" pitchFamily="2" charset="2"/>
              <a:buChar char="ð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Canadian history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(gr. 10)</a:t>
            </a:r>
          </a:p>
          <a:p>
            <a:pPr>
              <a:buClr>
                <a:srgbClr val="C00000"/>
              </a:buClr>
              <a:buSzPct val="95000"/>
              <a:buFont typeface="Wingdings" panose="05000000000000000000" pitchFamily="2" charset="2"/>
              <a:buChar char="ð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Canadian geography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(gr. 9)</a:t>
            </a:r>
          </a:p>
          <a:p>
            <a:pPr>
              <a:buClr>
                <a:srgbClr val="C00000"/>
              </a:buClr>
              <a:buSzPct val="95000"/>
              <a:buFont typeface="Wingdings" panose="05000000000000000000" pitchFamily="2" charset="2"/>
              <a:buChar char="ð"/>
            </a:pPr>
            <a:r>
              <a:rPr lang="en-US" sz="3200" b="1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1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Arts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(visual, music, drama, media)</a:t>
            </a:r>
          </a:p>
          <a:p>
            <a:pPr>
              <a:buClr>
                <a:srgbClr val="C00000"/>
              </a:buClr>
              <a:buSzPct val="95000"/>
              <a:buFont typeface="Wingdings" panose="05000000000000000000" pitchFamily="2" charset="2"/>
              <a:buChar char="ð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Health and physical education</a:t>
            </a:r>
          </a:p>
          <a:p>
            <a:pPr>
              <a:buClr>
                <a:srgbClr val="C00000"/>
              </a:buClr>
              <a:buSzPct val="95000"/>
              <a:buFont typeface="Wingdings" panose="05000000000000000000" pitchFamily="2" charset="2"/>
              <a:buChar char="ð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Civics and careers studies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(gr. 10)</a:t>
            </a:r>
            <a:endParaRPr lang="en-CA" sz="2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 flipH="1">
            <a:off x="5518215" y="-5315267"/>
            <a:ext cx="1188292" cy="11648520"/>
          </a:xfrm>
          <a:prstGeom prst="rtTriangle">
            <a:avLst/>
          </a:prstGeom>
          <a:solidFill>
            <a:srgbClr val="E9900D"/>
          </a:solidFill>
          <a:ln>
            <a:solidFill>
              <a:srgbClr val="FFC0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6" name="Picture 5" descr="Grypho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99682" l="27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50621" y="5182177"/>
            <a:ext cx="132922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266" y="187588"/>
            <a:ext cx="10933577" cy="11519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OSSLT – </a:t>
            </a:r>
            <a:r>
              <a:rPr lang="en-US" sz="27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Ontario Secondary School literacy test</a:t>
            </a:r>
            <a:endParaRPr lang="en-CA" sz="27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3500" y="1253893"/>
            <a:ext cx="10396883" cy="45259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Conducted before end of grade 10 (based on Gr. 9 English)</a:t>
            </a:r>
          </a:p>
          <a:p>
            <a:pPr>
              <a:buClr>
                <a:srgbClr val="C00000"/>
              </a:buClr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Must </a:t>
            </a:r>
            <a:r>
              <a:rPr lang="en-US" sz="3300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PASS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to </a:t>
            </a:r>
            <a:r>
              <a:rPr lang="en-US" sz="3300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GRADUATE</a:t>
            </a:r>
          </a:p>
          <a:p>
            <a:pPr>
              <a:buClr>
                <a:srgbClr val="C00000"/>
              </a:buClr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If UNSUCCESSFUL – 1 more chance to write it</a:t>
            </a:r>
          </a:p>
          <a:p>
            <a:pPr>
              <a:buClr>
                <a:srgbClr val="C00000"/>
              </a:buClr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If UNSUCCESSFUL again – you will be required to take a literacy course in Gr. 12 (will replace test)</a:t>
            </a:r>
            <a:endParaRPr lang="en-CA" sz="33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9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-588722" y="280246"/>
            <a:ext cx="99774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>
              <a:spcBef>
                <a:spcPct val="50000"/>
              </a:spcBef>
            </a:pPr>
            <a:r>
              <a:rPr lang="en-US" sz="4400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Grade 9 Courses – </a:t>
            </a:r>
            <a:r>
              <a:rPr lang="en-US" sz="3600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Sample offering</a:t>
            </a:r>
          </a:p>
          <a:p>
            <a:pPr algn="ctr" defTabSz="914377">
              <a:spcBef>
                <a:spcPct val="50000"/>
              </a:spcBef>
            </a:pPr>
            <a:endParaRPr lang="en-US" sz="2400" b="1" dirty="0">
              <a:solidFill>
                <a:srgbClr val="9114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21039" y="1144071"/>
            <a:ext cx="410216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77">
              <a:spcBef>
                <a:spcPct val="50000"/>
              </a:spcBef>
            </a:pPr>
            <a:r>
              <a:rPr lang="en-US" sz="4000" b="1" dirty="0">
                <a:ln>
                  <a:solidFill>
                    <a:srgbClr val="911411"/>
                  </a:solidFill>
                </a:ln>
                <a:solidFill>
                  <a:srgbClr val="D684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Compulsory (6)</a:t>
            </a:r>
          </a:p>
          <a:p>
            <a:pPr defTabSz="914377">
              <a:spcBef>
                <a:spcPct val="50000"/>
              </a:spcBef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Math</a:t>
            </a:r>
          </a:p>
          <a:p>
            <a:pPr defTabSz="914377">
              <a:spcBef>
                <a:spcPct val="50000"/>
              </a:spcBef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English</a:t>
            </a:r>
          </a:p>
          <a:p>
            <a:pPr defTabSz="914377">
              <a:spcBef>
                <a:spcPct val="50000"/>
              </a:spcBef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Science</a:t>
            </a:r>
          </a:p>
          <a:p>
            <a:pPr defTabSz="914377">
              <a:spcBef>
                <a:spcPct val="50000"/>
              </a:spcBef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Geography</a:t>
            </a:r>
          </a:p>
          <a:p>
            <a:pPr defTabSz="914377">
              <a:spcBef>
                <a:spcPct val="50000"/>
              </a:spcBef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French </a:t>
            </a:r>
          </a:p>
          <a:p>
            <a:pPr defTabSz="914377">
              <a:spcBef>
                <a:spcPct val="50000"/>
              </a:spcBef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Healthy Active Living (Phys. Ed)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36296" y="1165773"/>
            <a:ext cx="623796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77">
              <a:spcBef>
                <a:spcPct val="50000"/>
              </a:spcBef>
            </a:pPr>
            <a:r>
              <a:rPr lang="en-US" sz="4000" b="1" dirty="0">
                <a:ln>
                  <a:solidFill>
                    <a:srgbClr val="911411"/>
                  </a:solidFill>
                </a:ln>
                <a:solidFill>
                  <a:srgbClr val="D684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Options (2)</a:t>
            </a:r>
          </a:p>
          <a:p>
            <a:pPr defTabSz="914377">
              <a:spcBef>
                <a:spcPct val="50000"/>
              </a:spcBef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Music – AMU1OR</a:t>
            </a:r>
          </a:p>
          <a:p>
            <a:pPr defTabSz="914377">
              <a:spcBef>
                <a:spcPct val="50000"/>
              </a:spcBef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Exploring Technologies (Shop) TIJ1OR</a:t>
            </a:r>
          </a:p>
          <a:p>
            <a:pPr defTabSz="914377">
              <a:spcBef>
                <a:spcPct val="50000"/>
              </a:spcBef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 to Information Technology in Business (Computers – BTT1OR)</a:t>
            </a:r>
          </a:p>
          <a:p>
            <a:pPr defTabSz="914377">
              <a:spcBef>
                <a:spcPct val="50000"/>
              </a:spcBef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Hospitality and Tourism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(Foods – TFJ1OR/HFN10R))</a:t>
            </a:r>
          </a:p>
          <a:p>
            <a:pPr defTabSz="914377">
              <a:spcBef>
                <a:spcPct val="50000"/>
              </a:spcBef>
            </a:pPr>
            <a:r>
              <a:rPr lang="en-CA" sz="2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Art – AVI1OR</a:t>
            </a:r>
          </a:p>
          <a:p>
            <a:pPr defTabSz="914377">
              <a:spcBef>
                <a:spcPct val="50000"/>
              </a:spcBef>
            </a:pPr>
            <a:r>
              <a:rPr lang="en-CA" sz="2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Drama – ADA10R</a:t>
            </a: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16200000" flipH="1">
            <a:off x="5518215" y="-5315267"/>
            <a:ext cx="1188292" cy="11648520"/>
          </a:xfrm>
          <a:prstGeom prst="rtTriangle">
            <a:avLst/>
          </a:prstGeom>
          <a:solidFill>
            <a:srgbClr val="E9900D"/>
          </a:solidFill>
          <a:ln>
            <a:solidFill>
              <a:srgbClr val="FFC0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262912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 flipH="1">
            <a:off x="5518215" y="-5315267"/>
            <a:ext cx="1188292" cy="11648520"/>
          </a:xfrm>
          <a:prstGeom prst="rtTriangle">
            <a:avLst/>
          </a:prstGeom>
          <a:solidFill>
            <a:srgbClr val="E9900D"/>
          </a:solidFill>
          <a:ln>
            <a:solidFill>
              <a:srgbClr val="FFC0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6" name="Picture 5" descr="Grypho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99682" l="27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50621" y="5182177"/>
            <a:ext cx="132922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266" y="187588"/>
            <a:ext cx="10933577" cy="11519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 courses 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(planning for the future)</a:t>
            </a:r>
            <a:endParaRPr lang="en-CA" sz="27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3500" y="1313268"/>
            <a:ext cx="10396883" cy="45259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Explore your interests, think about future goals and keep your options open…</a:t>
            </a:r>
          </a:p>
          <a:p>
            <a:pPr>
              <a:buClr>
                <a:srgbClr val="C00000"/>
              </a:buClr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All Grade 9 courses build on Grade 8 curriculum</a:t>
            </a:r>
          </a:p>
          <a:p>
            <a:pPr>
              <a:buClr>
                <a:srgbClr val="C00000"/>
              </a:buClr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 core subjects you can choose between 3 course types: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en-US" sz="4800" dirty="0">
                <a:solidFill>
                  <a:srgbClr val="911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WORKPLACE, APPLIED, ACADEMIC</a:t>
            </a:r>
          </a:p>
          <a:p>
            <a:pPr>
              <a:buClr>
                <a:srgbClr val="C00000"/>
              </a:buClr>
            </a:pPr>
            <a:endParaRPr lang="en-CA" sz="33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0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12" y="2411409"/>
            <a:ext cx="3158837" cy="75895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it important to select the right pathway?</a:t>
            </a:r>
            <a:endParaRPr lang="en-US" sz="4800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 l="10870" t="14362" r="7594" b="32181"/>
          <a:stretch>
            <a:fillRect/>
          </a:stretch>
        </p:blipFill>
        <p:spPr bwMode="auto">
          <a:xfrm>
            <a:off x="3135089" y="317079"/>
            <a:ext cx="8455231" cy="49713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550722" y="676895"/>
            <a:ext cx="736271" cy="249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116311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ttp://studentsuccess.hcdsb.org/wp-content/uploads/2014/08/post-sec_pathways.jpg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4" t="47028" r="52002"/>
          <a:stretch/>
        </p:blipFill>
        <p:spPr bwMode="auto">
          <a:xfrm>
            <a:off x="8038139" y="3907647"/>
            <a:ext cx="252000" cy="169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2" name="Picture 8" descr="http://studentsuccess.hcdsb.org/wp-content/uploads/2014/08/post-sec_pathways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5" b="78326" l="0" r="96700">
                        <a14:foregroundMark x1="3300" y1="29895" x2="44700" y2="37220"/>
                        <a14:foregroundMark x1="46300" y1="9567" x2="45300" y2="74589"/>
                        <a14:foregroundMark x1="60600" y1="19283" x2="77200" y2="10762"/>
                        <a14:foregroundMark x1="79500" y1="13154" x2="87600" y2="8969"/>
                        <a14:foregroundMark x1="49000" y1="30792" x2="83300" y2="19880"/>
                        <a14:foregroundMark x1="83700" y1="18685" x2="94100" y2="6428"/>
                        <a14:foregroundMark x1="92900" y1="6726" x2="81500" y2="1345"/>
                        <a14:foregroundMark x1="67500" y1="56951" x2="71900" y2="58146"/>
                        <a14:foregroundMark x1="11400" y1="41704" x2="43500" y2="46039"/>
                        <a14:foregroundMark x1="11000" y1="41405" x2="1000" y2="31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99" y="882177"/>
            <a:ext cx="6200143" cy="477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Triangle 3"/>
          <p:cNvSpPr/>
          <p:nvPr/>
        </p:nvSpPr>
        <p:spPr>
          <a:xfrm rot="16200000" flipH="1">
            <a:off x="5518215" y="-5315267"/>
            <a:ext cx="1188292" cy="11648520"/>
          </a:xfrm>
          <a:prstGeom prst="rtTriangle">
            <a:avLst/>
          </a:prstGeom>
          <a:solidFill>
            <a:srgbClr val="E9900D"/>
          </a:solidFill>
          <a:ln>
            <a:solidFill>
              <a:srgbClr val="FFC0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A">
              <a:solidFill>
                <a:prstClr val="white"/>
              </a:solidFill>
              <a:latin typeface="Impact" panose="020B0806030902050204"/>
            </a:endParaRPr>
          </a:p>
        </p:txBody>
      </p:sp>
      <p:pic>
        <p:nvPicPr>
          <p:cNvPr id="6" name="Picture 5" descr="Grypho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7" b="99682" l="27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50621" y="5182177"/>
            <a:ext cx="1329223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266" y="187588"/>
            <a:ext cx="10933577" cy="11519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pathways</a:t>
            </a:r>
            <a:endParaRPr lang="en-CA" sz="27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6266" y="1224479"/>
            <a:ext cx="5229753" cy="45259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ctr">
              <a:buClr>
                <a:srgbClr val="C00000"/>
              </a:buClr>
              <a:buNone/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 pathway is a sequence of programs or courses and work-based learning experiences that connect personal interests from high school to your future career goals.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en-CA" sz="33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30" name="Picture 6" descr="http://www.clker.com/cliparts/Q/8/k/J/H/j/curved-road-md.png"/>
          <p:cNvPicPr>
            <a:picLocks noChangeAspect="1" noChangeArrowheads="1"/>
          </p:cNvPicPr>
          <p:nvPr/>
        </p:nvPicPr>
        <p:blipFill rotWithShape="1"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11"/>
          <a:stretch/>
        </p:blipFill>
        <p:spPr bwMode="auto">
          <a:xfrm flipH="1">
            <a:off x="8361271" y="2780779"/>
            <a:ext cx="2857500" cy="281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nimationplaza.com/3/animations/people_s/stick_people/stickman_walking_hb.gif"/>
          <p:cNvPicPr>
            <a:picLocks noChangeAspect="1" noChangeArrowheads="1" noCrop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733" y="2210377"/>
            <a:ext cx="2095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95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1040</Words>
  <Application>Microsoft Office PowerPoint</Application>
  <PresentationFormat>Widescreen</PresentationFormat>
  <Paragraphs>102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Arial Rounded MT Bold</vt:lpstr>
      <vt:lpstr>Calibri</vt:lpstr>
      <vt:lpstr>Calibri Light</vt:lpstr>
      <vt:lpstr>Impact</vt:lpstr>
      <vt:lpstr>Wingdings</vt:lpstr>
      <vt:lpstr>Office Theme</vt:lpstr>
      <vt:lpstr>PowerPoint Presentation</vt:lpstr>
      <vt:lpstr>AGENDA FOR today</vt:lpstr>
      <vt:lpstr>O.S.S. Diploma requirements</vt:lpstr>
      <vt:lpstr>Compulsory credits (18)</vt:lpstr>
      <vt:lpstr>OSSLT – Ontario Secondary School literacy test</vt:lpstr>
      <vt:lpstr>PowerPoint Presentation</vt:lpstr>
      <vt:lpstr>Choosing courses (planning for the future)</vt:lpstr>
      <vt:lpstr>Why is it important to select the right pathway?</vt:lpstr>
      <vt:lpstr>Career pathways</vt:lpstr>
      <vt:lpstr>Applied pathway</vt:lpstr>
      <vt:lpstr>academic pathway</vt:lpstr>
      <vt:lpstr>workplace pathway</vt:lpstr>
      <vt:lpstr>Grade 11 and 12 course selections</vt:lpstr>
      <vt:lpstr> changing pathways</vt:lpstr>
      <vt:lpstr>Cooperative Education:</vt:lpstr>
      <vt:lpstr>Dual Credits:</vt:lpstr>
      <vt:lpstr>Dual Credits:</vt:lpstr>
      <vt:lpstr>Specialist High skills Major:</vt:lpstr>
      <vt:lpstr>SHSM   (Specialist High Skills Major)</vt:lpstr>
      <vt:lpstr>SHSM   </vt:lpstr>
      <vt:lpstr>PowerPoint Presentation</vt:lpstr>
    </vt:vector>
  </TitlesOfParts>
  <Company>Georgian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Katina McKnight</dc:creator>
  <cp:lastModifiedBy>Katina McKnight</cp:lastModifiedBy>
  <cp:revision>3</cp:revision>
  <dcterms:created xsi:type="dcterms:W3CDTF">2018-04-11T13:18:56Z</dcterms:created>
  <dcterms:modified xsi:type="dcterms:W3CDTF">2018-04-11T13:21:08Z</dcterms:modified>
</cp:coreProperties>
</file>