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3" r:id="rId2"/>
    <p:sldMasterId id="2147483684" r:id="rId3"/>
  </p:sldMasterIdLst>
  <p:notesMasterIdLst>
    <p:notesMasterId r:id="rId17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5143500" type="screen16x9"/>
  <p:notesSz cx="6858000" cy="9144000"/>
  <p:embeddedFontLst>
    <p:embeddedFont>
      <p:font typeface="Impact" panose="020B0806030902050204" pitchFamily="34" charset="0"/>
      <p:regular r:id="rId18"/>
    </p:embeddedFont>
    <p:embeddedFont>
      <p:font typeface="Old Standard TT" panose="020B0604020202020204" charset="0"/>
      <p:regular r:id="rId19"/>
      <p:bold r:id="rId20"/>
      <p:italic r:id="rId21"/>
    </p:embeddedFont>
    <p:embeddedFont>
      <p:font typeface="Permanent Marker" panose="020B0604020202020204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7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906647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4087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2055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71115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4131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6966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Ontario’s Career Kick-Start Strategy - the government is partnering with labour unions and employers to support sectoral training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Expand SHSM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Experience Ontario will continue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OYAP expansion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Update and modernize the apprenticeship program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Encourage high schools and colleges to work together.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52731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dk1"/>
                </a:solidFill>
              </a:rPr>
              <a:t>People from a young age are aware of all of the opportunities available to them</a:t>
            </a:r>
            <a:r>
              <a:rPr lang="en" sz="1500" b="1">
                <a:solidFill>
                  <a:schemeClr val="dk1"/>
                </a:solidFill>
              </a:rPr>
              <a:t>,</a:t>
            </a:r>
            <a:r>
              <a:rPr lang="en" sz="1500">
                <a:solidFill>
                  <a:schemeClr val="dk1"/>
                </a:solidFill>
              </a:rPr>
              <a:t> and they are given the opportunities to develop competencies, and skills, and to have hands-on experiences that allow them to pursue their passion, no matter what pathway they choose to take.</a:t>
            </a:r>
            <a:endParaRPr sz="15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dk1"/>
                </a:solidFill>
              </a:rPr>
              <a:t>People feel empowered to take responsibility for their own educational and career decisions</a:t>
            </a:r>
            <a:r>
              <a:rPr lang="en" sz="1500">
                <a:solidFill>
                  <a:schemeClr val="dk1"/>
                </a:solidFill>
              </a:rPr>
              <a:t> and are committed to developing their own talent and skills at all stages of life and learning.</a:t>
            </a:r>
            <a:endParaRPr sz="1500">
              <a:solidFill>
                <a:schemeClr val="dk1"/>
              </a:solidFill>
            </a:endParaRPr>
          </a:p>
          <a:p>
            <a:pPr marL="3657600" lvl="0" indent="0" algn="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i="1">
                <a:solidFill>
                  <a:schemeClr val="dk1"/>
                </a:solidFill>
              </a:rPr>
              <a:t>Building the Workforce of Tomorrow</a:t>
            </a:r>
            <a:r>
              <a:rPr lang="en" sz="1200">
                <a:solidFill>
                  <a:schemeClr val="dk1"/>
                </a:solidFill>
              </a:rPr>
              <a:t>, p. 10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92531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Initiatives Committee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37776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9198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792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1467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Modernization of apprenticeship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Pathways to apprenticeship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28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6246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80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tx">
  <p:cSld name="TITLE_AND_BODY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457200" y="69056"/>
            <a:ext cx="8229600" cy="11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6804025" y="4137422"/>
            <a:ext cx="21336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6804025" y="4137422"/>
            <a:ext cx="21336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685800" y="1383506"/>
            <a:ext cx="7772400" cy="15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1371600" y="2914650"/>
            <a:ext cx="6400800" cy="22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6804025" y="4137422"/>
            <a:ext cx="21336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722312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722312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6804025" y="4137422"/>
            <a:ext cx="21336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457200" y="69056"/>
            <a:ext cx="8229600" cy="11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sldNum" idx="12"/>
          </p:nvPr>
        </p:nvSpPr>
        <p:spPr>
          <a:xfrm>
            <a:off x="6804025" y="4137422"/>
            <a:ext cx="21336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457200" y="192608"/>
            <a:ext cx="82296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457200" y="1076598"/>
            <a:ext cx="4040100" cy="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sldNum" idx="12"/>
          </p:nvPr>
        </p:nvSpPr>
        <p:spPr>
          <a:xfrm>
            <a:off x="6804025" y="4137422"/>
            <a:ext cx="21336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3008400" cy="10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9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6804025" y="4137422"/>
            <a:ext cx="21336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0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0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sldNum" idx="12"/>
          </p:nvPr>
        </p:nvSpPr>
        <p:spPr>
          <a:xfrm>
            <a:off x="6804025" y="4137422"/>
            <a:ext cx="21336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6629400" y="0"/>
            <a:ext cx="20574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457200" y="205978"/>
            <a:ext cx="6019800" cy="49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6804025" y="4137422"/>
            <a:ext cx="21336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2 Content">
  <p:cSld name="Title, Text, and 2 Conten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457200" y="69056"/>
            <a:ext cx="8229600" cy="11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sldNum" idx="12"/>
          </p:nvPr>
        </p:nvSpPr>
        <p:spPr>
          <a:xfrm>
            <a:off x="6804025" y="4137422"/>
            <a:ext cx="21336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Text">
  <p:cSld name="Title, 2 Content and Text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457200" y="69056"/>
            <a:ext cx="8229600" cy="11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29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6804025" y="4137422"/>
            <a:ext cx="21336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Shape 126" descr="EDU_PowerPoint_20137.jp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457200" y="69056"/>
            <a:ext cx="8229600" cy="11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6804025" y="4137422"/>
            <a:ext cx="21336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Shape 180" descr="EDU_PowerPoint_201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2175"/>
            <a:ext cx="914399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 rotWithShape="1">
          <a:blip r:embed="rId4">
            <a:alphaModFix/>
          </a:blip>
          <a:srcRect b="29409"/>
          <a:stretch/>
        </p:blipFill>
        <p:spPr>
          <a:xfrm>
            <a:off x="6524442" y="3295441"/>
            <a:ext cx="2619561" cy="1795872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Shape 182"/>
          <p:cNvSpPr txBox="1"/>
          <p:nvPr/>
        </p:nvSpPr>
        <p:spPr>
          <a:xfrm>
            <a:off x="2235977" y="2296298"/>
            <a:ext cx="6517704" cy="1553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" sz="2400" b="1" dirty="0">
                <a:solidFill>
                  <a:srgbClr val="FFFFFF"/>
                </a:solidFill>
              </a:rPr>
              <a:t>Highly Skilled Workforce and the Intersection with Cooperative Education Teachers</a:t>
            </a:r>
            <a:endParaRPr dirty="0"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" sz="2000" b="1" smtClean="0">
                <a:solidFill>
                  <a:srgbClr val="FFFFFF"/>
                </a:solidFill>
              </a:rPr>
              <a:t>March 2018</a:t>
            </a: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457200" y="69056"/>
            <a:ext cx="8229600" cy="113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</a:t>
            </a:r>
            <a:r>
              <a:rPr lang="en" sz="3000" b="1">
                <a:solidFill>
                  <a:srgbClr val="38761D"/>
                </a:solidFill>
              </a:rPr>
              <a:t>Dual Credits</a:t>
            </a:r>
            <a:endParaRPr sz="3000"/>
          </a:p>
        </p:txBody>
      </p:sp>
      <p:pic>
        <p:nvPicPr>
          <p:cNvPr id="293" name="Shape 2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0175" y="886781"/>
            <a:ext cx="6697681" cy="3638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title"/>
          </p:nvPr>
        </p:nvSpPr>
        <p:spPr>
          <a:xfrm>
            <a:off x="457200" y="69056"/>
            <a:ext cx="8229600" cy="113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</a:t>
            </a:r>
            <a:r>
              <a:rPr lang="en" sz="3000" b="1">
                <a:solidFill>
                  <a:srgbClr val="38761D"/>
                </a:solidFill>
              </a:rPr>
              <a:t>Dual Credits</a:t>
            </a:r>
            <a:endParaRPr sz="3000"/>
          </a:p>
        </p:txBody>
      </p:sp>
      <p:pic>
        <p:nvPicPr>
          <p:cNvPr id="299" name="Shape 2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6550" y="1366556"/>
            <a:ext cx="7181850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title"/>
          </p:nvPr>
        </p:nvSpPr>
        <p:spPr>
          <a:xfrm>
            <a:off x="457200" y="69056"/>
            <a:ext cx="8229600" cy="113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</a:t>
            </a:r>
            <a:endParaRPr/>
          </a:p>
        </p:txBody>
      </p:sp>
      <p:sp>
        <p:nvSpPr>
          <p:cNvPr id="305" name="Shape 305"/>
          <p:cNvSpPr txBox="1"/>
          <p:nvPr/>
        </p:nvSpPr>
        <p:spPr>
          <a:xfrm>
            <a:off x="457200" y="205975"/>
            <a:ext cx="8056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rgbClr val="274E13"/>
                </a:solidFill>
              </a:rPr>
              <a:t>How are/will you measure your impact?</a:t>
            </a:r>
            <a:endParaRPr sz="2600" b="1">
              <a:solidFill>
                <a:srgbClr val="274E13"/>
              </a:solidFill>
            </a:endParaRPr>
          </a:p>
        </p:txBody>
      </p:sp>
      <p:sp>
        <p:nvSpPr>
          <p:cNvPr id="306" name="Shape 306"/>
          <p:cNvSpPr txBox="1"/>
          <p:nvPr/>
        </p:nvSpPr>
        <p:spPr>
          <a:xfrm>
            <a:off x="332100" y="939800"/>
            <a:ext cx="8306400" cy="3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highlight>
                  <a:srgbClr val="FFFFFF"/>
                </a:highlight>
              </a:rPr>
              <a:t>To what extent </a:t>
            </a:r>
            <a:r>
              <a:rPr lang="en" sz="1800">
                <a:highlight>
                  <a:srgbClr val="FFFFFF"/>
                </a:highlight>
              </a:rPr>
              <a:t>do I, as a co-op teacher</a:t>
            </a:r>
            <a:r>
              <a:rPr lang="en" sz="1800">
                <a:solidFill>
                  <a:srgbClr val="000000"/>
                </a:solidFill>
                <a:highlight>
                  <a:srgbClr val="FFFFFF"/>
                </a:highlight>
              </a:rPr>
              <a:t>:</a:t>
            </a:r>
            <a:endParaRPr sz="18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" sz="1800"/>
              <a:t>promote “greater awareness and a real understanding of all the career</a:t>
            </a:r>
            <a:r>
              <a:rPr lang="en" sz="1800">
                <a:solidFill>
                  <a:srgbClr val="FF0000"/>
                </a:solidFill>
              </a:rPr>
              <a:t> </a:t>
            </a:r>
            <a:r>
              <a:rPr lang="en" sz="1800"/>
              <a:t>possibilities” (HSW);</a:t>
            </a:r>
            <a:endParaRPr sz="18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" sz="1800">
                <a:solidFill>
                  <a:srgbClr val="000000"/>
                </a:solidFill>
                <a:highlight>
                  <a:srgbClr val="FFFFFF"/>
                </a:highlight>
              </a:rPr>
              <a:t>enable students to leave us with “a clear sense of self and a plan for their initial postsecondary destination” (CPS);</a:t>
            </a:r>
            <a:endParaRPr sz="18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3429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" sz="1800">
                <a:solidFill>
                  <a:srgbClr val="000000"/>
                </a:solidFill>
                <a:highlight>
                  <a:srgbClr val="FFFFFF"/>
                </a:highlight>
              </a:rPr>
              <a:t>provide our students with “confidence in their ability to implement and revise or adapt their plan throughout their lives as they and the world around them change” (CPS)</a:t>
            </a:r>
            <a:r>
              <a:rPr lang="en" sz="1800">
                <a:highlight>
                  <a:srgbClr val="FFFFFF"/>
                </a:highlight>
              </a:rPr>
              <a:t>;</a:t>
            </a:r>
            <a:endParaRPr sz="18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342900" rtl="0"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800"/>
              <a:buChar char="•"/>
            </a:pPr>
            <a:r>
              <a:rPr lang="en" sz="1800">
                <a:highlight>
                  <a:srgbClr val="FFFFFF"/>
                </a:highlight>
              </a:rPr>
              <a:t>Share with students the intersecting pathways and opportunities of SHSM, Dual Credits and OYAP.</a:t>
            </a:r>
            <a:endParaRPr sz="1800"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title"/>
          </p:nvPr>
        </p:nvSpPr>
        <p:spPr>
          <a:xfrm>
            <a:off x="457200" y="69056"/>
            <a:ext cx="8229600" cy="113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1">
                <a:solidFill>
                  <a:srgbClr val="339966"/>
                </a:solidFill>
              </a:rPr>
              <a:t>Feedback</a:t>
            </a:r>
            <a:endParaRPr b="1">
              <a:solidFill>
                <a:srgbClr val="339966"/>
              </a:solidFill>
            </a:endParaRPr>
          </a:p>
        </p:txBody>
      </p:sp>
      <p:pic>
        <p:nvPicPr>
          <p:cNvPr id="312" name="Shape 3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7350" y="1843088"/>
            <a:ext cx="6134100" cy="176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/>
        </p:nvSpPr>
        <p:spPr>
          <a:xfrm>
            <a:off x="311700" y="381000"/>
            <a:ext cx="8520600" cy="6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Old Standard TT"/>
                <a:ea typeface="Old Standard TT"/>
                <a:cs typeface="Old Standard TT"/>
                <a:sym typeface="Old Standard TT"/>
              </a:rPr>
              <a:t> </a:t>
            </a:r>
            <a:endParaRPr sz="2400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88" name="Shape 188"/>
          <p:cNvSpPr txBox="1"/>
          <p:nvPr/>
        </p:nvSpPr>
        <p:spPr>
          <a:xfrm>
            <a:off x="2321400" y="2773150"/>
            <a:ext cx="6415200" cy="12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</a:rPr>
              <a:t>“</a:t>
            </a:r>
            <a:r>
              <a:rPr lang="en" sz="1800" b="1">
                <a:solidFill>
                  <a:schemeClr val="dk1"/>
                </a:solidFill>
              </a:rPr>
              <a:t>To achieve success, Ontario will…</a:t>
            </a:r>
            <a:endParaRPr sz="1800" b="1">
              <a:solidFill>
                <a:schemeClr val="dk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Partner with community organizations and businesses to provide students with more experiential learning opportunities…” (p.19)</a:t>
            </a:r>
            <a:endParaRPr sz="1800"/>
          </a:p>
        </p:txBody>
      </p:sp>
      <p:sp>
        <p:nvSpPr>
          <p:cNvPr id="189" name="Shape 189"/>
          <p:cNvSpPr txBox="1"/>
          <p:nvPr/>
        </p:nvSpPr>
        <p:spPr>
          <a:xfrm>
            <a:off x="159300" y="204175"/>
            <a:ext cx="1555200" cy="4137600"/>
          </a:xfrm>
          <a:prstGeom prst="rect">
            <a:avLst/>
          </a:prstGeom>
          <a:solidFill>
            <a:srgbClr val="B6D7A8"/>
          </a:solidFill>
          <a:ln w="1905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274E13"/>
                </a:solidFill>
              </a:rPr>
              <a:t>RENEWED GOALS</a:t>
            </a:r>
            <a:endParaRPr sz="1800" b="1">
              <a:solidFill>
                <a:srgbClr val="274E13"/>
              </a:solidFill>
            </a:endParaRPr>
          </a:p>
          <a:p>
            <a:pPr marL="0" lvl="0" indent="0" algn="ctr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Achieving Excellence</a:t>
            </a:r>
            <a:endParaRPr sz="180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Ensuring Equity</a:t>
            </a:r>
            <a:endParaRPr sz="180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Promoting Well-Being</a:t>
            </a:r>
            <a:endParaRPr sz="180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1400"/>
              </a:spcBef>
              <a:spcAft>
                <a:spcPts val="80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Enhancing Public Confidence</a:t>
            </a:r>
            <a:endParaRPr sz="1800">
              <a:solidFill>
                <a:srgbClr val="000000"/>
              </a:solidFill>
            </a:endParaRPr>
          </a:p>
        </p:txBody>
      </p:sp>
      <p:pic>
        <p:nvPicPr>
          <p:cNvPr id="190" name="Shape 190" descr="C:\Users\ZaroskPa\Desktop\templates and logos\Achieving Excellence cove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79637" y="255900"/>
            <a:ext cx="782400" cy="929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91" name="Shape 191"/>
          <p:cNvSpPr txBox="1"/>
          <p:nvPr/>
        </p:nvSpPr>
        <p:spPr>
          <a:xfrm>
            <a:off x="1862678" y="534575"/>
            <a:ext cx="4962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38761D"/>
                </a:solidFill>
              </a:rPr>
              <a:t>Achieving Excellence </a:t>
            </a:r>
            <a:endParaRPr sz="3000" b="1">
              <a:solidFill>
                <a:srgbClr val="38761D"/>
              </a:solidFill>
            </a:endParaRPr>
          </a:p>
        </p:txBody>
      </p:sp>
      <p:sp>
        <p:nvSpPr>
          <p:cNvPr id="192" name="Shape 192"/>
          <p:cNvSpPr txBox="1"/>
          <p:nvPr/>
        </p:nvSpPr>
        <p:spPr>
          <a:xfrm>
            <a:off x="2225700" y="1234275"/>
            <a:ext cx="66066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“</a:t>
            </a:r>
            <a:r>
              <a:rPr lang="en" sz="1800" b="1"/>
              <a:t>To achieve success, Ontario will…</a:t>
            </a:r>
            <a:endParaRPr sz="1800" b="1"/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Provide new online learning and professional development opportunities for both teachers and students, particularly those in rural and remote communities, including opportunities for virtual cooperative education placements”. (p.13)</a:t>
            </a:r>
            <a:endParaRPr sz="1800"/>
          </a:p>
        </p:txBody>
      </p:sp>
      <p:cxnSp>
        <p:nvCxnSpPr>
          <p:cNvPr id="193" name="Shape 193"/>
          <p:cNvCxnSpPr/>
          <p:nvPr/>
        </p:nvCxnSpPr>
        <p:spPr>
          <a:xfrm rot="10800000" flipH="1">
            <a:off x="1524000" y="1467425"/>
            <a:ext cx="585600" cy="606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4" name="Shape 194"/>
          <p:cNvCxnSpPr>
            <a:endCxn id="188" idx="1"/>
          </p:cNvCxnSpPr>
          <p:nvPr/>
        </p:nvCxnSpPr>
        <p:spPr>
          <a:xfrm rot="10800000" flipH="1">
            <a:off x="1707600" y="3415000"/>
            <a:ext cx="613800" cy="60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457200" y="69056"/>
            <a:ext cx="8229600" cy="113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</a:t>
            </a:r>
            <a:endParaRPr/>
          </a:p>
        </p:txBody>
      </p:sp>
      <p:sp>
        <p:nvSpPr>
          <p:cNvPr id="200" name="Shape 200"/>
          <p:cNvSpPr txBox="1"/>
          <p:nvPr/>
        </p:nvSpPr>
        <p:spPr>
          <a:xfrm>
            <a:off x="2429675" y="501350"/>
            <a:ext cx="48948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339966"/>
                </a:solidFill>
              </a:rPr>
              <a:t>The Premier’s Expert Panel </a:t>
            </a:r>
            <a:endParaRPr sz="2400" b="1">
              <a:solidFill>
                <a:srgbClr val="33996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339966"/>
                </a:solidFill>
              </a:rPr>
              <a:t>on the Highly Skilled Workforce</a:t>
            </a:r>
            <a:endParaRPr sz="2400" b="1">
              <a:solidFill>
                <a:srgbClr val="000000"/>
              </a:solidFill>
            </a:endParaRPr>
          </a:p>
        </p:txBody>
      </p:sp>
      <p:sp>
        <p:nvSpPr>
          <p:cNvPr id="201" name="Shape 201"/>
          <p:cNvSpPr txBox="1"/>
          <p:nvPr/>
        </p:nvSpPr>
        <p:spPr>
          <a:xfrm>
            <a:off x="417775" y="2222600"/>
            <a:ext cx="79722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Ontario’s continued economic prosperity depends on a highly skilled workforce that is diverse, adaptable and innovative.</a:t>
            </a:r>
            <a:endParaRPr sz="2000"/>
          </a:p>
        </p:txBody>
      </p:sp>
      <p:pic>
        <p:nvPicPr>
          <p:cNvPr id="202" name="Shape 202" descr="C:\Users\SousaCa\Downloads\HSW Cove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7775" y="213000"/>
            <a:ext cx="969000" cy="11493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03" name="Shape 203"/>
          <p:cNvSpPr txBox="1"/>
          <p:nvPr/>
        </p:nvSpPr>
        <p:spPr>
          <a:xfrm>
            <a:off x="728550" y="3062900"/>
            <a:ext cx="7686900" cy="14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A highly skilled and adaptable workforce will be the foundation of Ontario’s competitiveness and prosperity.  A diverse and vibrant workforce is an asset that provides unique perspectives, fosters global competitiveness and creates opportunities for all Ontarians.</a:t>
            </a:r>
            <a:endParaRPr sz="1800">
              <a:solidFill>
                <a:srgbClr val="000000"/>
              </a:solidFill>
            </a:endParaRPr>
          </a:p>
        </p:txBody>
      </p:sp>
      <p:pic>
        <p:nvPicPr>
          <p:cNvPr id="204" name="Shape 2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85475" y="1245400"/>
            <a:ext cx="2302075" cy="97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Shape 2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175" y="141100"/>
            <a:ext cx="6850925" cy="407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Shape 2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8775" y="95950"/>
            <a:ext cx="6440600" cy="438432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 txBox="1"/>
          <p:nvPr/>
        </p:nvSpPr>
        <p:spPr>
          <a:xfrm>
            <a:off x="2123725" y="1213550"/>
            <a:ext cx="1016100" cy="6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Impact"/>
                <a:ea typeface="Impact"/>
                <a:cs typeface="Impact"/>
                <a:sym typeface="Impact"/>
              </a:rPr>
              <a:t>Meeting students where they are at</a:t>
            </a:r>
            <a:endParaRPr sz="10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16" name="Shape 216"/>
          <p:cNvSpPr txBox="1"/>
          <p:nvPr/>
        </p:nvSpPr>
        <p:spPr>
          <a:xfrm>
            <a:off x="3055050" y="811400"/>
            <a:ext cx="10161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Impact"/>
                <a:ea typeface="Impact"/>
                <a:cs typeface="Impact"/>
                <a:sym typeface="Impact"/>
              </a:rPr>
              <a:t>Multiple Learning Pathways</a:t>
            </a:r>
            <a:endParaRPr sz="10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17" name="Shape 217"/>
          <p:cNvSpPr txBox="1"/>
          <p:nvPr/>
        </p:nvSpPr>
        <p:spPr>
          <a:xfrm>
            <a:off x="3986400" y="430400"/>
            <a:ext cx="13122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Impact"/>
              <a:ea typeface="Impact"/>
              <a:cs typeface="Impact"/>
              <a:sym typeface="Impac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Impact"/>
                <a:ea typeface="Impact"/>
                <a:cs typeface="Impact"/>
                <a:sym typeface="Impact"/>
              </a:rPr>
              <a:t>Supporting pathway and transition planning beyond high school</a:t>
            </a:r>
            <a:endParaRPr sz="10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18" name="Shape 218"/>
          <p:cNvSpPr txBox="1"/>
          <p:nvPr/>
        </p:nvSpPr>
        <p:spPr>
          <a:xfrm>
            <a:off x="3767675" y="1453450"/>
            <a:ext cx="1721400" cy="6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Impact"/>
                <a:ea typeface="Impact"/>
                <a:cs typeface="Impact"/>
                <a:sym typeface="Impact"/>
              </a:rPr>
              <a:t>Provide students with positive examples of traditional and non-traditional trades</a:t>
            </a:r>
            <a:endParaRPr sz="10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19" name="Shape 219"/>
          <p:cNvSpPr txBox="1"/>
          <p:nvPr/>
        </p:nvSpPr>
        <p:spPr>
          <a:xfrm>
            <a:off x="5482175" y="529175"/>
            <a:ext cx="1453500" cy="3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Impact"/>
                <a:ea typeface="Impact"/>
                <a:cs typeface="Impact"/>
                <a:sym typeface="Impact"/>
              </a:rPr>
              <a:t>Personalized Learning</a:t>
            </a:r>
            <a:endParaRPr sz="10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20" name="Shape 220"/>
          <p:cNvSpPr txBox="1"/>
          <p:nvPr/>
        </p:nvSpPr>
        <p:spPr>
          <a:xfrm>
            <a:off x="5312825" y="1206500"/>
            <a:ext cx="15030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Impact"/>
                <a:ea typeface="Impact"/>
                <a:cs typeface="Impact"/>
                <a:sym typeface="Impact"/>
              </a:rPr>
              <a:t>Provide students with exposure to role models</a:t>
            </a:r>
            <a:endParaRPr sz="10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21" name="Shape 221"/>
          <p:cNvSpPr txBox="1"/>
          <p:nvPr/>
        </p:nvSpPr>
        <p:spPr>
          <a:xfrm>
            <a:off x="4191000" y="134050"/>
            <a:ext cx="1580400" cy="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Impact"/>
                <a:ea typeface="Impact"/>
                <a:cs typeface="Impact"/>
                <a:sym typeface="Impact"/>
              </a:rPr>
              <a:t>Multiple learning pathways</a:t>
            </a:r>
            <a:endParaRPr sz="10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22" name="Shape 222"/>
          <p:cNvSpPr txBox="1"/>
          <p:nvPr/>
        </p:nvSpPr>
        <p:spPr>
          <a:xfrm>
            <a:off x="5326950" y="1834450"/>
            <a:ext cx="17214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Impact"/>
                <a:ea typeface="Impact"/>
                <a:cs typeface="Impact"/>
                <a:sym typeface="Impact"/>
              </a:rPr>
              <a:t>Understand career planning and navigation is no longer a linear process</a:t>
            </a:r>
            <a:endParaRPr sz="10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23" name="Shape 223"/>
          <p:cNvSpPr txBox="1"/>
          <p:nvPr/>
        </p:nvSpPr>
        <p:spPr>
          <a:xfrm>
            <a:off x="6194775" y="818450"/>
            <a:ext cx="1785000" cy="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Impact"/>
                <a:ea typeface="Impact"/>
                <a:cs typeface="Impact"/>
                <a:sym typeface="Impact"/>
              </a:rPr>
              <a:t>Connections with community members and supports</a:t>
            </a:r>
            <a:endParaRPr sz="10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24" name="Shape 224"/>
          <p:cNvSpPr txBox="1"/>
          <p:nvPr/>
        </p:nvSpPr>
        <p:spPr>
          <a:xfrm>
            <a:off x="331600" y="352775"/>
            <a:ext cx="1721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39966"/>
                </a:solidFill>
                <a:latin typeface="Impact"/>
                <a:ea typeface="Impact"/>
                <a:cs typeface="Impact"/>
                <a:sym typeface="Impact"/>
              </a:rPr>
              <a:t>Cooperative Education Teachers</a:t>
            </a:r>
            <a:endParaRPr sz="2400">
              <a:solidFill>
                <a:srgbClr val="33996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457200" y="69056"/>
            <a:ext cx="8229600" cy="113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1">
                <a:solidFill>
                  <a:srgbClr val="38761D"/>
                </a:solidFill>
              </a:rPr>
              <a:t>Cooperative Education</a:t>
            </a:r>
            <a:endParaRPr sz="3000"/>
          </a:p>
        </p:txBody>
      </p:sp>
      <p:sp>
        <p:nvSpPr>
          <p:cNvPr id="230" name="Shape 230"/>
          <p:cNvSpPr txBox="1"/>
          <p:nvPr/>
        </p:nvSpPr>
        <p:spPr>
          <a:xfrm>
            <a:off x="0" y="1305275"/>
            <a:ext cx="8946300" cy="30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new revised cooperative education curriculum and policy implementation document is planned for implementation training in Spring 2018 and full implementation in September 2018.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1" name="Shape 2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7900" y="69050"/>
            <a:ext cx="1931625" cy="136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Shape 2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830574" cy="431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xfrm>
            <a:off x="457200" y="69056"/>
            <a:ext cx="8229600" cy="113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</a:t>
            </a:r>
            <a:endParaRPr/>
          </a:p>
        </p:txBody>
      </p:sp>
      <p:pic>
        <p:nvPicPr>
          <p:cNvPr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3625" y="3530550"/>
            <a:ext cx="2197375" cy="87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Shape 2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884881"/>
            <a:ext cx="1661775" cy="1458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Shape 2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14175" y="2818449"/>
            <a:ext cx="2076450" cy="15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Shape 2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70325" y="473700"/>
            <a:ext cx="2152131" cy="113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Shape 2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400" y="841900"/>
            <a:ext cx="2698896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Shape 24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99400" y="1604713"/>
            <a:ext cx="1264049" cy="162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Shape 24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029888" y="105738"/>
            <a:ext cx="1323975" cy="18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Shape 249"/>
          <p:cNvSpPr txBox="1"/>
          <p:nvPr/>
        </p:nvSpPr>
        <p:spPr>
          <a:xfrm>
            <a:off x="3450188" y="2133488"/>
            <a:ext cx="2483400" cy="5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Permanent Marker"/>
                <a:ea typeface="Permanent Marker"/>
                <a:cs typeface="Permanent Marker"/>
                <a:sym typeface="Permanent Marker"/>
              </a:rPr>
              <a:t>Students</a:t>
            </a:r>
            <a:endParaRPr sz="3000" b="1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cxnSp>
        <p:nvCxnSpPr>
          <p:cNvPr id="250" name="Shape 250"/>
          <p:cNvCxnSpPr/>
          <p:nvPr/>
        </p:nvCxnSpPr>
        <p:spPr>
          <a:xfrm rot="10800000">
            <a:off x="2885800" y="1580525"/>
            <a:ext cx="670200" cy="670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" name="Shape 251"/>
          <p:cNvCxnSpPr/>
          <p:nvPr/>
        </p:nvCxnSpPr>
        <p:spPr>
          <a:xfrm rot="10800000" flipH="1">
            <a:off x="3668900" y="1333500"/>
            <a:ext cx="289200" cy="776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2" name="Shape 252"/>
          <p:cNvCxnSpPr/>
          <p:nvPr/>
        </p:nvCxnSpPr>
        <p:spPr>
          <a:xfrm rot="10800000" flipH="1">
            <a:off x="5298725" y="1227625"/>
            <a:ext cx="1051200" cy="1100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3" name="Shape 253"/>
          <p:cNvCxnSpPr/>
          <p:nvPr/>
        </p:nvCxnSpPr>
        <p:spPr>
          <a:xfrm rot="10800000" flipH="1">
            <a:off x="5284600" y="2532975"/>
            <a:ext cx="1573500" cy="28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4" name="Shape 254"/>
          <p:cNvCxnSpPr>
            <a:stCxn id="249" idx="2"/>
            <a:endCxn id="242" idx="0"/>
          </p:cNvCxnSpPr>
          <p:nvPr/>
        </p:nvCxnSpPr>
        <p:spPr>
          <a:xfrm>
            <a:off x="4691888" y="2698088"/>
            <a:ext cx="1380300" cy="832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5" name="Shape 255"/>
          <p:cNvCxnSpPr/>
          <p:nvPr/>
        </p:nvCxnSpPr>
        <p:spPr>
          <a:xfrm flipH="1">
            <a:off x="3612525" y="2688175"/>
            <a:ext cx="684300" cy="585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6" name="Shape 256"/>
          <p:cNvCxnSpPr>
            <a:stCxn id="249" idx="1"/>
          </p:cNvCxnSpPr>
          <p:nvPr/>
        </p:nvCxnSpPr>
        <p:spPr>
          <a:xfrm flipH="1">
            <a:off x="1756688" y="2415788"/>
            <a:ext cx="1693500" cy="25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7" name="Shape 257"/>
          <p:cNvCxnSpPr/>
          <p:nvPr/>
        </p:nvCxnSpPr>
        <p:spPr>
          <a:xfrm flipH="1">
            <a:off x="1650975" y="1573400"/>
            <a:ext cx="719700" cy="536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8" name="Shape 258"/>
          <p:cNvCxnSpPr/>
          <p:nvPr/>
        </p:nvCxnSpPr>
        <p:spPr>
          <a:xfrm rot="10800000" flipH="1">
            <a:off x="3005675" y="1128825"/>
            <a:ext cx="910200" cy="105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9" name="Shape 259"/>
          <p:cNvCxnSpPr>
            <a:stCxn id="243" idx="2"/>
          </p:cNvCxnSpPr>
          <p:nvPr/>
        </p:nvCxnSpPr>
        <p:spPr>
          <a:xfrm>
            <a:off x="983288" y="3343174"/>
            <a:ext cx="1062900" cy="205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0" name="Shape 260"/>
          <p:cNvCxnSpPr/>
          <p:nvPr/>
        </p:nvCxnSpPr>
        <p:spPr>
          <a:xfrm>
            <a:off x="3499550" y="3972275"/>
            <a:ext cx="1474500" cy="162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1" name="Shape 261"/>
          <p:cNvCxnSpPr/>
          <p:nvPr/>
        </p:nvCxnSpPr>
        <p:spPr>
          <a:xfrm rot="10800000" flipH="1">
            <a:off x="7027325" y="3379475"/>
            <a:ext cx="529200" cy="592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2" name="Shape 262"/>
          <p:cNvCxnSpPr/>
          <p:nvPr/>
        </p:nvCxnSpPr>
        <p:spPr>
          <a:xfrm rot="10800000">
            <a:off x="7789350" y="1241775"/>
            <a:ext cx="28200" cy="190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3" name="Shape 263"/>
          <p:cNvCxnSpPr/>
          <p:nvPr/>
        </p:nvCxnSpPr>
        <p:spPr>
          <a:xfrm rot="10800000">
            <a:off x="5446850" y="846725"/>
            <a:ext cx="896100" cy="70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4" name="Shape 264"/>
          <p:cNvCxnSpPr>
            <a:endCxn id="244" idx="0"/>
          </p:cNvCxnSpPr>
          <p:nvPr/>
        </p:nvCxnSpPr>
        <p:spPr>
          <a:xfrm>
            <a:off x="2469600" y="1509849"/>
            <a:ext cx="382800" cy="130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5" name="Shape 265"/>
          <p:cNvCxnSpPr/>
          <p:nvPr/>
        </p:nvCxnSpPr>
        <p:spPr>
          <a:xfrm rot="10800000" flipH="1">
            <a:off x="3090325" y="2934975"/>
            <a:ext cx="3753600" cy="7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6" name="Shape 266"/>
          <p:cNvCxnSpPr/>
          <p:nvPr/>
        </p:nvCxnSpPr>
        <p:spPr>
          <a:xfrm rot="10800000">
            <a:off x="5531425" y="1693350"/>
            <a:ext cx="1354800" cy="599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7" name="Shape 267"/>
          <p:cNvCxnSpPr/>
          <p:nvPr/>
        </p:nvCxnSpPr>
        <p:spPr>
          <a:xfrm flipH="1">
            <a:off x="1672275" y="1262950"/>
            <a:ext cx="2236500" cy="973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8" name="Shape 268"/>
          <p:cNvCxnSpPr/>
          <p:nvPr/>
        </p:nvCxnSpPr>
        <p:spPr>
          <a:xfrm>
            <a:off x="4494400" y="2060225"/>
            <a:ext cx="21300" cy="225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9" name="Shape 269"/>
          <p:cNvCxnSpPr/>
          <p:nvPr/>
        </p:nvCxnSpPr>
        <p:spPr>
          <a:xfrm>
            <a:off x="2688175" y="1559275"/>
            <a:ext cx="2250600" cy="2271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0" name="Shape 270"/>
          <p:cNvCxnSpPr/>
          <p:nvPr/>
        </p:nvCxnSpPr>
        <p:spPr>
          <a:xfrm>
            <a:off x="1728600" y="2356550"/>
            <a:ext cx="4995300" cy="846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1" name="Shape 271"/>
          <p:cNvCxnSpPr/>
          <p:nvPr/>
        </p:nvCxnSpPr>
        <p:spPr>
          <a:xfrm rot="10800000" flipH="1">
            <a:off x="3704175" y="1298300"/>
            <a:ext cx="3069300" cy="2208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2" name="Shape 272"/>
          <p:cNvCxnSpPr/>
          <p:nvPr/>
        </p:nvCxnSpPr>
        <p:spPr>
          <a:xfrm rot="10800000">
            <a:off x="5461100" y="1954500"/>
            <a:ext cx="1079400" cy="1650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3" name="Shape 273"/>
          <p:cNvCxnSpPr/>
          <p:nvPr/>
        </p:nvCxnSpPr>
        <p:spPr>
          <a:xfrm rot="10800000">
            <a:off x="2907050" y="1524000"/>
            <a:ext cx="4007400" cy="585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4" name="Shape 274"/>
          <p:cNvCxnSpPr/>
          <p:nvPr/>
        </p:nvCxnSpPr>
        <p:spPr>
          <a:xfrm flipH="1">
            <a:off x="1644050" y="1199450"/>
            <a:ext cx="4713000" cy="1347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5" name="Shape 275"/>
          <p:cNvCxnSpPr/>
          <p:nvPr/>
        </p:nvCxnSpPr>
        <p:spPr>
          <a:xfrm>
            <a:off x="2935100" y="1488725"/>
            <a:ext cx="4000500" cy="1305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6" name="Shape 276"/>
          <p:cNvCxnSpPr/>
          <p:nvPr/>
        </p:nvCxnSpPr>
        <p:spPr>
          <a:xfrm rot="10800000" flipH="1">
            <a:off x="1665100" y="1305300"/>
            <a:ext cx="5079900" cy="1171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7" name="Shape 277"/>
          <p:cNvCxnSpPr/>
          <p:nvPr/>
        </p:nvCxnSpPr>
        <p:spPr>
          <a:xfrm rot="10800000" flipH="1">
            <a:off x="3386675" y="2060100"/>
            <a:ext cx="910200" cy="1178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8" name="Shape 278"/>
          <p:cNvCxnSpPr/>
          <p:nvPr/>
        </p:nvCxnSpPr>
        <p:spPr>
          <a:xfrm rot="10800000">
            <a:off x="1968525" y="1601600"/>
            <a:ext cx="3647700" cy="1876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9" name="Shape 279"/>
          <p:cNvCxnSpPr/>
          <p:nvPr/>
        </p:nvCxnSpPr>
        <p:spPr>
          <a:xfrm flipH="1">
            <a:off x="1926225" y="1876775"/>
            <a:ext cx="5023500" cy="409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0" name="Shape 280"/>
          <p:cNvSpPr txBox="1"/>
          <p:nvPr/>
        </p:nvSpPr>
        <p:spPr>
          <a:xfrm>
            <a:off x="310450" y="91725"/>
            <a:ext cx="35490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339966"/>
                </a:solidFill>
              </a:rPr>
              <a:t>Points of Intersection</a:t>
            </a:r>
            <a:endParaRPr sz="2400" b="1">
              <a:solidFill>
                <a:srgbClr val="339966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title"/>
          </p:nvPr>
        </p:nvSpPr>
        <p:spPr>
          <a:xfrm>
            <a:off x="457200" y="69056"/>
            <a:ext cx="8229600" cy="113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</a:t>
            </a:r>
            <a:r>
              <a:rPr lang="en" sz="3000" b="1">
                <a:solidFill>
                  <a:srgbClr val="339966"/>
                </a:solidFill>
              </a:rPr>
              <a:t>Ontario.ca/Labour Market</a:t>
            </a:r>
            <a:endParaRPr b="1">
              <a:solidFill>
                <a:srgbClr val="339966"/>
              </a:solidFill>
            </a:endParaRPr>
          </a:p>
        </p:txBody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9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</a:t>
            </a:r>
            <a:endParaRPr sz="18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7" name="Shape 2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1075" y="1128700"/>
            <a:ext cx="7181850" cy="288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510</Words>
  <Application>Microsoft Office PowerPoint</Application>
  <PresentationFormat>On-screen Show (16:9)</PresentationFormat>
  <Paragraphs>61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Impact</vt:lpstr>
      <vt:lpstr>Old Standard TT</vt:lpstr>
      <vt:lpstr>Permanent Marker</vt:lpstr>
      <vt:lpstr>Calibri</vt:lpstr>
      <vt:lpstr>Arial</vt:lpstr>
      <vt:lpstr>Simple Light</vt:lpstr>
      <vt:lpstr>Office Theme</vt:lpstr>
      <vt:lpstr>Default</vt:lpstr>
      <vt:lpstr>PowerPoint Presentation</vt:lpstr>
      <vt:lpstr>PowerPoint Presentation</vt:lpstr>
      <vt:lpstr> </vt:lpstr>
      <vt:lpstr>PowerPoint Presentation</vt:lpstr>
      <vt:lpstr>PowerPoint Presentation</vt:lpstr>
      <vt:lpstr>Cooperative Education</vt:lpstr>
      <vt:lpstr>PowerPoint Presentation</vt:lpstr>
      <vt:lpstr> </vt:lpstr>
      <vt:lpstr> Ontario.ca/Labour Market</vt:lpstr>
      <vt:lpstr> Dual Credits</vt:lpstr>
      <vt:lpstr> Dual Credits</vt:lpstr>
      <vt:lpstr> </vt:lpstr>
      <vt:lpstr>Feedback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Hamilton, Heather (EDU)</dc:creator>
  <cp:lastModifiedBy>Hamilton, Heather (EDU)</cp:lastModifiedBy>
  <cp:revision>2</cp:revision>
  <dcterms:modified xsi:type="dcterms:W3CDTF">2018-03-29T12:02:18Z</dcterms:modified>
</cp:coreProperties>
</file>