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59"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15" d="100"/>
          <a:sy n="115" d="100"/>
        </p:scale>
        <p:origin x="31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38AB7C2-1963-4AA6-9CD0-8B822F2A75FF}"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6679C2-560D-4F08-AE75-9F2A9AF64722}"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54980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A38AB7C2-1963-4AA6-9CD0-8B822F2A75FF}" type="datetimeFigureOut">
              <a:rPr lang="en-US" smtClean="0"/>
              <a:t>4/3/2018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6679C2-560D-4F08-AE75-9F2A9AF64722}" type="slidenum">
              <a:rPr lang="en-US" smtClean="0"/>
              <a:t>‹#›</a:t>
            </a:fld>
            <a:endParaRPr lang="en-US"/>
          </a:p>
        </p:txBody>
      </p:sp>
    </p:spTree>
    <p:extLst>
      <p:ext uri="{BB962C8B-B14F-4D97-AF65-F5344CB8AC3E}">
        <p14:creationId xmlns:p14="http://schemas.microsoft.com/office/powerpoint/2010/main" val="949721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8AB7C2-1963-4AA6-9CD0-8B822F2A75FF}"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6679C2-560D-4F08-AE75-9F2A9AF64722}" type="slidenum">
              <a:rPr lang="en-US" smtClean="0"/>
              <a:t>‹#›</a:t>
            </a:fld>
            <a:endParaRPr lang="en-US"/>
          </a:p>
        </p:txBody>
      </p:sp>
    </p:spTree>
    <p:extLst>
      <p:ext uri="{BB962C8B-B14F-4D97-AF65-F5344CB8AC3E}">
        <p14:creationId xmlns:p14="http://schemas.microsoft.com/office/powerpoint/2010/main" val="28212696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8AB7C2-1963-4AA6-9CD0-8B822F2A75FF}"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6679C2-560D-4F08-AE75-9F2A9AF64722}"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853715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8AB7C2-1963-4AA6-9CD0-8B822F2A75FF}"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6679C2-560D-4F08-AE75-9F2A9AF64722}" type="slidenum">
              <a:rPr lang="en-US" smtClean="0"/>
              <a:t>‹#›</a:t>
            </a:fld>
            <a:endParaRPr lang="en-US"/>
          </a:p>
        </p:txBody>
      </p:sp>
    </p:spTree>
    <p:extLst>
      <p:ext uri="{BB962C8B-B14F-4D97-AF65-F5344CB8AC3E}">
        <p14:creationId xmlns:p14="http://schemas.microsoft.com/office/powerpoint/2010/main" val="1904379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8AB7C2-1963-4AA6-9CD0-8B822F2A75FF}"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6679C2-560D-4F08-AE75-9F2A9AF64722}"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76526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8AB7C2-1963-4AA6-9CD0-8B822F2A75FF}"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6679C2-560D-4F08-AE75-9F2A9AF64722}" type="slidenum">
              <a:rPr lang="en-US" smtClean="0"/>
              <a:t>‹#›</a:t>
            </a:fld>
            <a:endParaRPr lang="en-US"/>
          </a:p>
        </p:txBody>
      </p:sp>
    </p:spTree>
    <p:extLst>
      <p:ext uri="{BB962C8B-B14F-4D97-AF65-F5344CB8AC3E}">
        <p14:creationId xmlns:p14="http://schemas.microsoft.com/office/powerpoint/2010/main" val="1014077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8AB7C2-1963-4AA6-9CD0-8B822F2A75FF}"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6679C2-560D-4F08-AE75-9F2A9AF64722}" type="slidenum">
              <a:rPr lang="en-US" smtClean="0"/>
              <a:t>‹#›</a:t>
            </a:fld>
            <a:endParaRPr lang="en-US"/>
          </a:p>
        </p:txBody>
      </p:sp>
    </p:spTree>
    <p:extLst>
      <p:ext uri="{BB962C8B-B14F-4D97-AF65-F5344CB8AC3E}">
        <p14:creationId xmlns:p14="http://schemas.microsoft.com/office/powerpoint/2010/main" val="1295346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8AB7C2-1963-4AA6-9CD0-8B822F2A75FF}"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6679C2-560D-4F08-AE75-9F2A9AF64722}" type="slidenum">
              <a:rPr lang="en-US" smtClean="0"/>
              <a:t>‹#›</a:t>
            </a:fld>
            <a:endParaRPr lang="en-US"/>
          </a:p>
        </p:txBody>
      </p:sp>
    </p:spTree>
    <p:extLst>
      <p:ext uri="{BB962C8B-B14F-4D97-AF65-F5344CB8AC3E}">
        <p14:creationId xmlns:p14="http://schemas.microsoft.com/office/powerpoint/2010/main" val="1801042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8AB7C2-1963-4AA6-9CD0-8B822F2A75FF}"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6679C2-560D-4F08-AE75-9F2A9AF64722}" type="slidenum">
              <a:rPr lang="en-US" smtClean="0"/>
              <a:t>‹#›</a:t>
            </a:fld>
            <a:endParaRPr lang="en-US"/>
          </a:p>
        </p:txBody>
      </p:sp>
    </p:spTree>
    <p:extLst>
      <p:ext uri="{BB962C8B-B14F-4D97-AF65-F5344CB8AC3E}">
        <p14:creationId xmlns:p14="http://schemas.microsoft.com/office/powerpoint/2010/main" val="898983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8AB7C2-1963-4AA6-9CD0-8B822F2A75FF}"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6679C2-560D-4F08-AE75-9F2A9AF64722}" type="slidenum">
              <a:rPr lang="en-US" smtClean="0"/>
              <a:t>‹#›</a:t>
            </a:fld>
            <a:endParaRPr lang="en-US"/>
          </a:p>
        </p:txBody>
      </p:sp>
    </p:spTree>
    <p:extLst>
      <p:ext uri="{BB962C8B-B14F-4D97-AF65-F5344CB8AC3E}">
        <p14:creationId xmlns:p14="http://schemas.microsoft.com/office/powerpoint/2010/main" val="787363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38AB7C2-1963-4AA6-9CD0-8B822F2A75FF}"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6679C2-560D-4F08-AE75-9F2A9AF64722}" type="slidenum">
              <a:rPr lang="en-US" smtClean="0"/>
              <a:t>‹#›</a:t>
            </a:fld>
            <a:endParaRPr lang="en-US"/>
          </a:p>
        </p:txBody>
      </p:sp>
    </p:spTree>
    <p:extLst>
      <p:ext uri="{BB962C8B-B14F-4D97-AF65-F5344CB8AC3E}">
        <p14:creationId xmlns:p14="http://schemas.microsoft.com/office/powerpoint/2010/main" val="109730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38AB7C2-1963-4AA6-9CD0-8B822F2A75FF}" type="datetimeFigureOut">
              <a:rPr lang="en-US" smtClean="0"/>
              <a:t>4/3/2018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6679C2-560D-4F08-AE75-9F2A9AF64722}" type="slidenum">
              <a:rPr lang="en-US" smtClean="0"/>
              <a:t>‹#›</a:t>
            </a:fld>
            <a:endParaRPr lang="en-US"/>
          </a:p>
        </p:txBody>
      </p:sp>
    </p:spTree>
    <p:extLst>
      <p:ext uri="{BB962C8B-B14F-4D97-AF65-F5344CB8AC3E}">
        <p14:creationId xmlns:p14="http://schemas.microsoft.com/office/powerpoint/2010/main" val="1671380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38AB7C2-1963-4AA6-9CD0-8B822F2A75FF}" type="datetimeFigureOut">
              <a:rPr lang="en-US" smtClean="0"/>
              <a:t>4/3/2018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6679C2-560D-4F08-AE75-9F2A9AF64722}" type="slidenum">
              <a:rPr lang="en-US" smtClean="0"/>
              <a:t>‹#›</a:t>
            </a:fld>
            <a:endParaRPr lang="en-US"/>
          </a:p>
        </p:txBody>
      </p:sp>
    </p:spTree>
    <p:extLst>
      <p:ext uri="{BB962C8B-B14F-4D97-AF65-F5344CB8AC3E}">
        <p14:creationId xmlns:p14="http://schemas.microsoft.com/office/powerpoint/2010/main" val="3887316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AB7C2-1963-4AA6-9CD0-8B822F2A75FF}" type="datetimeFigureOut">
              <a:rPr lang="en-US" smtClean="0"/>
              <a:t>4/3/2018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6679C2-560D-4F08-AE75-9F2A9AF64722}" type="slidenum">
              <a:rPr lang="en-US" smtClean="0"/>
              <a:t>‹#›</a:t>
            </a:fld>
            <a:endParaRPr lang="en-US"/>
          </a:p>
        </p:txBody>
      </p:sp>
    </p:spTree>
    <p:extLst>
      <p:ext uri="{BB962C8B-B14F-4D97-AF65-F5344CB8AC3E}">
        <p14:creationId xmlns:p14="http://schemas.microsoft.com/office/powerpoint/2010/main" val="3162491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38AB7C2-1963-4AA6-9CD0-8B822F2A75FF}"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6679C2-560D-4F08-AE75-9F2A9AF64722}" type="slidenum">
              <a:rPr lang="en-US" smtClean="0"/>
              <a:t>‹#›</a:t>
            </a:fld>
            <a:endParaRPr lang="en-US"/>
          </a:p>
        </p:txBody>
      </p:sp>
    </p:spTree>
    <p:extLst>
      <p:ext uri="{BB962C8B-B14F-4D97-AF65-F5344CB8AC3E}">
        <p14:creationId xmlns:p14="http://schemas.microsoft.com/office/powerpoint/2010/main" val="2390544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38AB7C2-1963-4AA6-9CD0-8B822F2A75FF}"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6679C2-560D-4F08-AE75-9F2A9AF64722}" type="slidenum">
              <a:rPr lang="en-US" smtClean="0"/>
              <a:t>‹#›</a:t>
            </a:fld>
            <a:endParaRPr lang="en-US"/>
          </a:p>
        </p:txBody>
      </p:sp>
    </p:spTree>
    <p:extLst>
      <p:ext uri="{BB962C8B-B14F-4D97-AF65-F5344CB8AC3E}">
        <p14:creationId xmlns:p14="http://schemas.microsoft.com/office/powerpoint/2010/main" val="890173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A38AB7C2-1963-4AA6-9CD0-8B822F2A75FF}" type="datetimeFigureOut">
              <a:rPr lang="en-US" smtClean="0"/>
              <a:t>4/3/2018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86679C2-560D-4F08-AE75-9F2A9AF64722}" type="slidenum">
              <a:rPr lang="en-US" smtClean="0"/>
              <a:t>‹#›</a:t>
            </a:fld>
            <a:endParaRPr lang="en-US"/>
          </a:p>
        </p:txBody>
      </p:sp>
    </p:spTree>
    <p:extLst>
      <p:ext uri="{BB962C8B-B14F-4D97-AF65-F5344CB8AC3E}">
        <p14:creationId xmlns:p14="http://schemas.microsoft.com/office/powerpoint/2010/main" val="40842219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Dual Credits &amp; Co-op</a:t>
            </a:r>
            <a:endParaRPr lang="en-US" dirty="0"/>
          </a:p>
        </p:txBody>
      </p:sp>
    </p:spTree>
    <p:extLst>
      <p:ext uri="{BB962C8B-B14F-4D97-AF65-F5344CB8AC3E}">
        <p14:creationId xmlns:p14="http://schemas.microsoft.com/office/powerpoint/2010/main" val="689922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What is a dual credit?</a:t>
            </a:r>
            <a:endParaRPr lang="en-US" dirty="0"/>
          </a:p>
        </p:txBody>
      </p:sp>
      <p:sp>
        <p:nvSpPr>
          <p:cNvPr id="8" name="Content Placeholder 7"/>
          <p:cNvSpPr>
            <a:spLocks noGrp="1"/>
          </p:cNvSpPr>
          <p:nvPr>
            <p:ph idx="1"/>
          </p:nvPr>
        </p:nvSpPr>
        <p:spPr/>
        <p:txBody>
          <a:bodyPr>
            <a:normAutofit fontScale="85000" lnSpcReduction="10000"/>
          </a:bodyPr>
          <a:lstStyle/>
          <a:p>
            <a:r>
              <a:rPr lang="en-US" dirty="0" smtClean="0"/>
              <a:t>Dual credit programs allow students, while they are still in secondary school, to take college or apprenticeship courses that count towards both their OSSD and a post-secondary diploma or Certificate of Apprenticeship.</a:t>
            </a:r>
          </a:p>
          <a:p>
            <a:r>
              <a:rPr lang="en-US" dirty="0" smtClean="0"/>
              <a:t>They are college-level courses that assist students with making a successful transition to college and/or apprenticeship programs in addition to helping them complete their OSSD.</a:t>
            </a:r>
          </a:p>
          <a:p>
            <a:r>
              <a:rPr lang="en-US" dirty="0" smtClean="0"/>
              <a:t>Primary target audience is students who face significant challenges in completing the requirements for graduation but who have the potential to succeed.   OYAP and/or SHSM students are also eligible to participate in dual credits.</a:t>
            </a:r>
          </a:p>
          <a:p>
            <a:r>
              <a:rPr lang="en-US" dirty="0" smtClean="0"/>
              <a:t>Dual credits are either college-delivered (students attend class on a college campus) or team-taught (course is delivered in a high school and content is delivered by both a college instructor and a secondary school teacher)</a:t>
            </a:r>
            <a:endParaRPr lang="en-US" dirty="0"/>
          </a:p>
        </p:txBody>
      </p:sp>
    </p:spTree>
    <p:extLst>
      <p:ext uri="{BB962C8B-B14F-4D97-AF65-F5344CB8AC3E}">
        <p14:creationId xmlns:p14="http://schemas.microsoft.com/office/powerpoint/2010/main" val="237709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students access dual credits?</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r>
              <a:rPr lang="en-US" dirty="0" smtClean="0"/>
              <a:t>Recruitment </a:t>
            </a:r>
            <a:r>
              <a:rPr lang="en-US" dirty="0"/>
              <a:t>of students takes place through the school boards</a:t>
            </a:r>
            <a:r>
              <a:rPr lang="en-US" dirty="0" smtClean="0"/>
              <a:t>.</a:t>
            </a:r>
          </a:p>
          <a:p>
            <a:r>
              <a:rPr lang="en-US" dirty="0" smtClean="0"/>
              <a:t> </a:t>
            </a:r>
            <a:r>
              <a:rPr lang="en-US" dirty="0"/>
              <a:t>Students must go through their school’s guidance department to apply for dual </a:t>
            </a:r>
            <a:r>
              <a:rPr lang="en-US" dirty="0" smtClean="0"/>
              <a:t>credit or they may be referred by a secondary school teacher.  </a:t>
            </a:r>
          </a:p>
          <a:p>
            <a:r>
              <a:rPr lang="en-US" dirty="0" smtClean="0"/>
              <a:t>Guidance </a:t>
            </a:r>
            <a:r>
              <a:rPr lang="en-US" dirty="0"/>
              <a:t>counsellors and student success teachers submit applications for senior students who meet the criteria of being disengaged, underachieving, at risk of not graduating or facing personal barriers, or who are in OYAP or an SHSM program.   </a:t>
            </a:r>
            <a:endParaRPr lang="en-US" dirty="0" smtClean="0"/>
          </a:p>
          <a:p>
            <a:r>
              <a:rPr lang="en-US" dirty="0" smtClean="0"/>
              <a:t>A </a:t>
            </a:r>
            <a:r>
              <a:rPr lang="en-US" dirty="0"/>
              <a:t>central school board representative then vets the applications to ensure that seats are given to students who are in the primary target audience. </a:t>
            </a:r>
          </a:p>
          <a:p>
            <a:pPr marL="0" indent="0">
              <a:buNone/>
            </a:pPr>
            <a:r>
              <a:rPr lang="en-US" b="1" dirty="0"/>
              <a:t> </a:t>
            </a:r>
            <a:endParaRPr lang="en-US" dirty="0"/>
          </a:p>
          <a:p>
            <a:endParaRPr lang="en-US" dirty="0"/>
          </a:p>
        </p:txBody>
      </p:sp>
    </p:spTree>
    <p:extLst>
      <p:ext uri="{BB962C8B-B14F-4D97-AF65-F5344CB8AC3E}">
        <p14:creationId xmlns:p14="http://schemas.microsoft.com/office/powerpoint/2010/main" val="3423450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Dual credit policy</a:t>
            </a:r>
            <a:endParaRPr lang="en-US" dirty="0"/>
          </a:p>
        </p:txBody>
      </p:sp>
      <p:sp>
        <p:nvSpPr>
          <p:cNvPr id="3" name="Content Placeholder 2"/>
          <p:cNvSpPr>
            <a:spLocks noGrp="1"/>
          </p:cNvSpPr>
          <p:nvPr>
            <p:ph idx="1"/>
          </p:nvPr>
        </p:nvSpPr>
        <p:spPr/>
        <p:txBody>
          <a:bodyPr>
            <a:normAutofit lnSpcReduction="10000"/>
          </a:bodyPr>
          <a:lstStyle/>
          <a:p>
            <a:r>
              <a:rPr lang="en-US" dirty="0" smtClean="0"/>
              <a:t>Cooperative education programs are mentioned in the dual credit policy document.  </a:t>
            </a:r>
          </a:p>
          <a:p>
            <a:pPr lvl="1"/>
            <a:r>
              <a:rPr lang="en-US" dirty="0" smtClean="0"/>
              <a:t>A college-delivered dual credit course cannot be the related course in a cooperative education program;</a:t>
            </a:r>
          </a:p>
          <a:p>
            <a:pPr lvl="1"/>
            <a:r>
              <a:rPr lang="en-US" dirty="0" smtClean="0"/>
              <a:t>The scheduling conflicts that may arise if a student is taking a college-delivered dual credit may be alleviated if the student is also taking one or more credits through cooperative education.  With the approval of the co-op teacher and the workplace supervisor, students can arrange to complete the in-school class and work placement hours for the co-op at alternative times;</a:t>
            </a:r>
          </a:p>
          <a:p>
            <a:pPr lvl="1"/>
            <a:r>
              <a:rPr lang="en-US" dirty="0" smtClean="0"/>
              <a:t>Dual credit classroom time cannot be applied towards work placement hours.</a:t>
            </a:r>
            <a:endParaRPr lang="en-US" dirty="0"/>
          </a:p>
        </p:txBody>
      </p:sp>
    </p:spTree>
    <p:extLst>
      <p:ext uri="{BB962C8B-B14F-4D97-AF65-F5344CB8AC3E}">
        <p14:creationId xmlns:p14="http://schemas.microsoft.com/office/powerpoint/2010/main" val="1441176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1 apprenticeship opportunities</a:t>
            </a:r>
            <a:endParaRPr lang="en-US" dirty="0"/>
          </a:p>
        </p:txBody>
      </p:sp>
      <p:sp>
        <p:nvSpPr>
          <p:cNvPr id="3" name="Content Placeholder 2"/>
          <p:cNvSpPr>
            <a:spLocks noGrp="1"/>
          </p:cNvSpPr>
          <p:nvPr>
            <p:ph idx="1"/>
          </p:nvPr>
        </p:nvSpPr>
        <p:spPr>
          <a:xfrm>
            <a:off x="684212" y="685800"/>
            <a:ext cx="8534400" cy="3673549"/>
          </a:xfrm>
        </p:spPr>
        <p:txBody>
          <a:bodyPr>
            <a:normAutofit fontScale="77500" lnSpcReduction="20000"/>
          </a:bodyPr>
          <a:lstStyle/>
          <a:p>
            <a:r>
              <a:rPr lang="en-US" dirty="0" smtClean="0"/>
              <a:t>Level 1 General Machinist (Barrie, SMCDSB/SCDSB)</a:t>
            </a:r>
          </a:p>
          <a:p>
            <a:pPr lvl="1"/>
            <a:r>
              <a:rPr lang="en-US" dirty="0" smtClean="0"/>
              <a:t>8 week block delivery May – June</a:t>
            </a:r>
          </a:p>
          <a:p>
            <a:pPr lvl="1"/>
            <a:r>
              <a:rPr lang="en-US" dirty="0" smtClean="0"/>
              <a:t>Students start the semester in co-op</a:t>
            </a:r>
          </a:p>
          <a:p>
            <a:r>
              <a:rPr lang="en-US" dirty="0" smtClean="0"/>
              <a:t>Level 1 Carpentry (</a:t>
            </a:r>
            <a:r>
              <a:rPr lang="en-US" dirty="0" err="1" smtClean="0"/>
              <a:t>Bracebridge</a:t>
            </a:r>
            <a:r>
              <a:rPr lang="en-US" dirty="0" smtClean="0"/>
              <a:t>, SMCDSB/TLDSB/SCDSB)</a:t>
            </a:r>
          </a:p>
          <a:p>
            <a:pPr lvl="1"/>
            <a:r>
              <a:rPr lang="en-US" dirty="0" smtClean="0"/>
              <a:t>8 week block delivery May – June</a:t>
            </a:r>
          </a:p>
          <a:p>
            <a:pPr lvl="1"/>
            <a:r>
              <a:rPr lang="en-US" dirty="0" smtClean="0"/>
              <a:t>Students start t he semester in co-op</a:t>
            </a:r>
          </a:p>
          <a:p>
            <a:r>
              <a:rPr lang="en-US" dirty="0" smtClean="0"/>
              <a:t>Level 1 Cook (Owen Sound, BGCDSB, BWDSB)</a:t>
            </a:r>
          </a:p>
          <a:p>
            <a:pPr lvl="1"/>
            <a:r>
              <a:rPr lang="en-US" dirty="0" smtClean="0"/>
              <a:t>5 month delivery</a:t>
            </a:r>
          </a:p>
          <a:p>
            <a:pPr lvl="1"/>
            <a:r>
              <a:rPr lang="en-US" dirty="0" smtClean="0"/>
              <a:t>Combination of college class time and co-op placement</a:t>
            </a:r>
          </a:p>
          <a:p>
            <a:r>
              <a:rPr lang="en-US" dirty="0" smtClean="0"/>
              <a:t>Level 1 Hairstylist (Barrie, SMCDSB/SCDSB/TLDSB)</a:t>
            </a:r>
          </a:p>
          <a:p>
            <a:pPr lvl="1"/>
            <a:r>
              <a:rPr lang="en-US" dirty="0" smtClean="0"/>
              <a:t>Once per week for 10 months</a:t>
            </a:r>
          </a:p>
          <a:p>
            <a:pPr lvl="1"/>
            <a:r>
              <a:rPr lang="en-US" dirty="0" smtClean="0"/>
              <a:t>Students may be in co-op and/or taking regular classes at high school</a:t>
            </a:r>
          </a:p>
        </p:txBody>
      </p:sp>
    </p:spTree>
    <p:extLst>
      <p:ext uri="{BB962C8B-B14F-4D97-AF65-F5344CB8AC3E}">
        <p14:creationId xmlns:p14="http://schemas.microsoft.com/office/powerpoint/2010/main" val="2053835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
            </a:r>
            <a:br>
              <a:rPr lang="en-US" dirty="0" smtClean="0"/>
            </a:br>
            <a:r>
              <a:rPr lang="en-US" dirty="0" smtClean="0"/>
              <a:t>level 1 general machinist</a:t>
            </a:r>
            <a:endParaRPr lang="en-US"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850072" y="1965960"/>
            <a:ext cx="3645339" cy="2723282"/>
          </a:xfrm>
        </p:spPr>
      </p:pic>
      <p:sp>
        <p:nvSpPr>
          <p:cNvPr id="7" name="Text Placeholder 6"/>
          <p:cNvSpPr>
            <a:spLocks noGrp="1"/>
          </p:cNvSpPr>
          <p:nvPr>
            <p:ph type="body" sz="half" idx="2"/>
          </p:nvPr>
        </p:nvSpPr>
        <p:spPr/>
        <p:txBody>
          <a:bodyPr>
            <a:normAutofit lnSpcReduction="10000"/>
          </a:bodyPr>
          <a:lstStyle/>
          <a:p>
            <a:r>
              <a:rPr lang="en-US" dirty="0" smtClean="0"/>
              <a:t>“I did a 4 credit co-op in semester 2 and then did my level 1 at Georgian College in the spring.  The math was definitely an eye-opener but it prepared me to go back to my employer for the summer with new skills.  I had a lot more to bring to the table for my boss.”    </a:t>
            </a:r>
            <a:r>
              <a:rPr lang="en-US" i="1" dirty="0" smtClean="0"/>
              <a:t>Tyler, Level 1 Machinist</a:t>
            </a:r>
            <a:endParaRPr lang="en-US" i="1" dirty="0"/>
          </a:p>
        </p:txBody>
      </p:sp>
    </p:spTree>
    <p:extLst>
      <p:ext uri="{BB962C8B-B14F-4D97-AF65-F5344CB8AC3E}">
        <p14:creationId xmlns:p14="http://schemas.microsoft.com/office/powerpoint/2010/main" val="3145942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1 hairstyling</a:t>
            </a:r>
            <a:endParaRPr lang="en-US" dirty="0"/>
          </a:p>
        </p:txBody>
      </p:sp>
      <p:sp>
        <p:nvSpPr>
          <p:cNvPr id="4" name="Text Placeholder 3"/>
          <p:cNvSpPr>
            <a:spLocks noGrp="1"/>
          </p:cNvSpPr>
          <p:nvPr>
            <p:ph type="body" sz="half" idx="2"/>
          </p:nvPr>
        </p:nvSpPr>
        <p:spPr/>
        <p:txBody>
          <a:bodyPr>
            <a:normAutofit fontScale="92500" lnSpcReduction="10000"/>
          </a:bodyPr>
          <a:lstStyle/>
          <a:p>
            <a:r>
              <a:rPr lang="en-US" dirty="0" smtClean="0"/>
              <a:t>“I attended my Level 1 hairstyling course once a week for a full school year in my last year of high school.  It was intense.  But now I’m set to do my Level 2 and I should be working as a fully licensed stylist by the time I’m 19 years old.  One day I hope to have my own salon.”</a:t>
            </a:r>
          </a:p>
          <a:p>
            <a:r>
              <a:rPr lang="en-US" i="1" dirty="0" smtClean="0"/>
              <a:t>Taylor, Level 1 Hairstyling</a:t>
            </a:r>
            <a:endParaRPr lang="en-US" i="1"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65288" y="685800"/>
            <a:ext cx="3981450" cy="5308600"/>
          </a:xfrm>
        </p:spPr>
      </p:pic>
    </p:spTree>
    <p:extLst>
      <p:ext uri="{BB962C8B-B14F-4D97-AF65-F5344CB8AC3E}">
        <p14:creationId xmlns:p14="http://schemas.microsoft.com/office/powerpoint/2010/main" val="3473698209"/>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272</TotalTime>
  <Words>594</Words>
  <Application>Microsoft Office PowerPoint</Application>
  <PresentationFormat>Widescreen</PresentationFormat>
  <Paragraphs>36</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Century Gothic</vt:lpstr>
      <vt:lpstr>Wingdings 3</vt:lpstr>
      <vt:lpstr>Slice</vt:lpstr>
      <vt:lpstr>Dual Credits &amp; Co-op</vt:lpstr>
      <vt:lpstr>What is a dual credit?</vt:lpstr>
      <vt:lpstr>How do students access dual credits?</vt:lpstr>
      <vt:lpstr>Dual credit policy</vt:lpstr>
      <vt:lpstr>Level 1 apprenticeship opportunities</vt:lpstr>
      <vt:lpstr> level 1 general machinist</vt:lpstr>
      <vt:lpstr>Level 1 hairstyling</vt:lpstr>
    </vt:vector>
  </TitlesOfParts>
  <Company>Simcoe County District School Board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Dual Credits &amp; Co-op</dc:title>
  <dc:creator>Ramsay, Dana</dc:creator>
  <cp:lastModifiedBy>Katina McKnight</cp:lastModifiedBy>
  <cp:revision>14</cp:revision>
  <dcterms:created xsi:type="dcterms:W3CDTF">2018-03-27T18:31:55Z</dcterms:created>
  <dcterms:modified xsi:type="dcterms:W3CDTF">2018-04-03T18:31:20Z</dcterms:modified>
</cp:coreProperties>
</file>