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9"/>
  </p:notesMasterIdLst>
  <p:sldIdLst>
    <p:sldId id="256" r:id="rId2"/>
    <p:sldId id="289" r:id="rId3"/>
    <p:sldId id="288" r:id="rId4"/>
    <p:sldId id="285" r:id="rId5"/>
    <p:sldId id="286" r:id="rId6"/>
    <p:sldId id="290" r:id="rId7"/>
    <p:sldId id="29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E5681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p:scale>
          <a:sx n="76" d="100"/>
          <a:sy n="76" d="100"/>
        </p:scale>
        <p:origin x="-1914" y="-7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3AC517E-129E-4878-BD10-D74443DABEAC}" type="datetimeFigureOut">
              <a:rPr lang="en-US"/>
              <a:pPr>
                <a:defRPr/>
              </a:pPr>
              <a:t>8/27/2013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3E479CD-C42D-4F77-A9FB-354E83116688}" type="slidenum">
              <a:rPr lang="en-CA"/>
              <a:pPr>
                <a:defRPr/>
              </a:pPr>
              <a:t>‹#›</a:t>
            </a:fld>
            <a:endParaRPr lang="en-CA"/>
          </a:p>
        </p:txBody>
      </p:sp>
    </p:spTree>
    <p:extLst>
      <p:ext uri="{BB962C8B-B14F-4D97-AF65-F5344CB8AC3E}">
        <p14:creationId xmlns:p14="http://schemas.microsoft.com/office/powerpoint/2010/main" val="23778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1</a:t>
            </a:fld>
            <a:endParaRPr lang="en-CA"/>
          </a:p>
        </p:txBody>
      </p:sp>
    </p:spTree>
    <p:extLst>
      <p:ext uri="{BB962C8B-B14F-4D97-AF65-F5344CB8AC3E}">
        <p14:creationId xmlns:p14="http://schemas.microsoft.com/office/powerpoint/2010/main" val="847312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dirty="0" smtClean="0"/>
              <a:t>You</a:t>
            </a:r>
            <a:r>
              <a:rPr lang="en-CA" baseline="0" dirty="0" smtClean="0"/>
              <a:t> need to remind students that there is no quick fix for learning how to take good notes. You will need to emphasize that it is impossible to write everything down and so picking up on the key ideas is essential. Students will also need to be reminded that attendance and attention are critical components of good note taking. </a:t>
            </a:r>
            <a:r>
              <a:rPr lang="en-CA" sz="1200" kern="1200" dirty="0" smtClean="0">
                <a:solidFill>
                  <a:schemeClr val="tx1"/>
                </a:solidFill>
                <a:effectLst/>
                <a:latin typeface="+mn-lt"/>
                <a:ea typeface="+mn-ea"/>
                <a:cs typeface="+mn-cs"/>
              </a:rPr>
              <a:t>Comprehensive note taking requires </a:t>
            </a:r>
            <a:r>
              <a:rPr lang="en-CA" sz="1200" b="1" kern="1200" dirty="0" smtClean="0">
                <a:solidFill>
                  <a:schemeClr val="tx1"/>
                </a:solidFill>
                <a:effectLst/>
                <a:latin typeface="+mn-lt"/>
                <a:ea typeface="+mn-ea"/>
                <a:cs typeface="+mn-cs"/>
              </a:rPr>
              <a:t>attention on the part of the student!</a:t>
            </a:r>
            <a:r>
              <a:rPr lang="en-CA" sz="1200" kern="1200" dirty="0" smtClean="0">
                <a:solidFill>
                  <a:schemeClr val="tx1"/>
                </a:solidFill>
                <a:effectLst/>
                <a:latin typeface="+mn-lt"/>
                <a:ea typeface="+mn-ea"/>
                <a:cs typeface="+mn-cs"/>
              </a:rPr>
              <a:t>  Remind students that</a:t>
            </a:r>
            <a:r>
              <a:rPr lang="en-CA" sz="1200" kern="1200" baseline="0" dirty="0" smtClean="0">
                <a:solidFill>
                  <a:schemeClr val="tx1"/>
                </a:solidFill>
                <a:effectLst/>
                <a:latin typeface="+mn-lt"/>
                <a:ea typeface="+mn-ea"/>
                <a:cs typeface="+mn-cs"/>
              </a:rPr>
              <a:t> they</a:t>
            </a:r>
            <a:r>
              <a:rPr lang="en-CA" sz="1200" kern="1200" dirty="0" smtClean="0">
                <a:solidFill>
                  <a:schemeClr val="tx1"/>
                </a:solidFill>
                <a:effectLst/>
                <a:latin typeface="+mn-lt"/>
                <a:ea typeface="+mn-ea"/>
                <a:cs typeface="+mn-cs"/>
              </a:rPr>
              <a:t> </a:t>
            </a:r>
            <a:r>
              <a:rPr lang="en-CA" sz="1200" b="1" kern="1200" dirty="0" smtClean="0">
                <a:solidFill>
                  <a:schemeClr val="tx1"/>
                </a:solidFill>
                <a:effectLst/>
                <a:latin typeface="+mn-lt"/>
                <a:ea typeface="+mn-ea"/>
                <a:cs typeface="+mn-cs"/>
              </a:rPr>
              <a:t>MUST</a:t>
            </a:r>
            <a:r>
              <a:rPr lang="en-CA" sz="1200" kern="1200" dirty="0" smtClean="0">
                <a:solidFill>
                  <a:schemeClr val="tx1"/>
                </a:solidFill>
                <a:effectLst/>
                <a:latin typeface="+mn-lt"/>
                <a:ea typeface="+mn-ea"/>
                <a:cs typeface="+mn-cs"/>
              </a:rPr>
              <a:t> be alert enough while they are in classes to take notes. This seems obvious; however it is </a:t>
            </a:r>
            <a:r>
              <a:rPr lang="en-CA" sz="1200" b="1" kern="1200" dirty="0" smtClean="0">
                <a:solidFill>
                  <a:schemeClr val="tx1"/>
                </a:solidFill>
                <a:effectLst/>
                <a:latin typeface="+mn-lt"/>
                <a:ea typeface="+mn-ea"/>
                <a:cs typeface="+mn-cs"/>
              </a:rPr>
              <a:t>IMPOSSIBLE to take notes on a lecture that is missed.</a:t>
            </a:r>
            <a:r>
              <a:rPr lang="en-CA" sz="1200" kern="1200" dirty="0" smtClean="0">
                <a:solidFill>
                  <a:schemeClr val="tx1"/>
                </a:solidFill>
                <a:effectLst/>
                <a:latin typeface="+mn-lt"/>
                <a:ea typeface="+mn-ea"/>
                <a:cs typeface="+mn-cs"/>
              </a:rPr>
              <a:t> Students cannot assume that the faculty</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will only talk about the assigned readings. You </a:t>
            </a:r>
            <a:r>
              <a:rPr lang="en-CA" sz="1200" b="1" kern="1200" dirty="0" smtClean="0">
                <a:solidFill>
                  <a:schemeClr val="tx1"/>
                </a:solidFill>
                <a:effectLst/>
                <a:latin typeface="+mn-lt"/>
                <a:ea typeface="+mn-ea"/>
                <a:cs typeface="+mn-cs"/>
              </a:rPr>
              <a:t>MUST BE THERE</a:t>
            </a:r>
            <a:r>
              <a:rPr lang="en-CA" sz="1200" kern="1200" dirty="0" smtClean="0">
                <a:solidFill>
                  <a:schemeClr val="tx1"/>
                </a:solidFill>
                <a:effectLst/>
                <a:latin typeface="+mn-lt"/>
                <a:ea typeface="+mn-ea"/>
                <a:cs typeface="+mn-cs"/>
              </a:rPr>
              <a:t> in order to get all of the information! This can be a challenge with our students,</a:t>
            </a:r>
            <a:r>
              <a:rPr lang="en-CA" sz="1200" kern="1200" baseline="0" dirty="0" smtClean="0">
                <a:solidFill>
                  <a:schemeClr val="tx1"/>
                </a:solidFill>
                <a:effectLst/>
                <a:latin typeface="+mn-lt"/>
                <a:ea typeface="+mn-ea"/>
                <a:cs typeface="+mn-cs"/>
              </a:rPr>
              <a:t> so regular reminders about attendance and attention will be beneficial.</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2</a:t>
            </a:fld>
            <a:endParaRPr lang="en-CA"/>
          </a:p>
        </p:txBody>
      </p:sp>
    </p:spTree>
    <p:extLst>
      <p:ext uri="{BB962C8B-B14F-4D97-AF65-F5344CB8AC3E}">
        <p14:creationId xmlns:p14="http://schemas.microsoft.com/office/powerpoint/2010/main" val="223704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smtClean="0">
                <a:solidFill>
                  <a:srgbClr val="E5681B"/>
                </a:solidFill>
                <a:latin typeface="Arial" pitchFamily="34" charset="0"/>
                <a:cs typeface="Arial" pitchFamily="34" charset="0"/>
              </a:rPr>
              <a:t>Intro: Remind</a:t>
            </a:r>
            <a:r>
              <a:rPr lang="en-CA" sz="1200" baseline="0" dirty="0" smtClean="0">
                <a:solidFill>
                  <a:srgbClr val="E5681B"/>
                </a:solidFill>
                <a:latin typeface="Arial" pitchFamily="34" charset="0"/>
                <a:cs typeface="Arial" pitchFamily="34" charset="0"/>
              </a:rPr>
              <a:t> students that d</a:t>
            </a:r>
            <a:r>
              <a:rPr lang="en-CA" sz="1200" dirty="0" smtClean="0">
                <a:solidFill>
                  <a:srgbClr val="E5681B"/>
                </a:solidFill>
                <a:latin typeface="Arial" pitchFamily="34" charset="0"/>
                <a:cs typeface="Arial" pitchFamily="34" charset="0"/>
              </a:rPr>
              <a:t>etermining what is important and what is irrelevant can be a daunting task and is one of the reasons that many students give up on note taking.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dirty="0" smtClean="0">
                <a:solidFill>
                  <a:srgbClr val="E5681B"/>
                </a:solidFill>
                <a:latin typeface="Arial" pitchFamily="34" charset="0"/>
                <a:cs typeface="Arial" pitchFamily="34" charset="0"/>
              </a:rPr>
              <a:t>Additional</a:t>
            </a:r>
            <a:r>
              <a:rPr lang="en-CA" sz="1200" baseline="0" dirty="0" smtClean="0">
                <a:solidFill>
                  <a:srgbClr val="E5681B"/>
                </a:solidFill>
                <a:latin typeface="Arial" pitchFamily="34" charset="0"/>
                <a:cs typeface="Arial" pitchFamily="34" charset="0"/>
              </a:rPr>
              <a:t> Reminders for students: </a:t>
            </a:r>
            <a:r>
              <a:rPr lang="en-CA" sz="1200" kern="1200" dirty="0" smtClean="0">
                <a:solidFill>
                  <a:schemeClr val="tx1"/>
                </a:solidFill>
                <a:effectLst/>
                <a:latin typeface="+mn-lt"/>
                <a:ea typeface="+mn-ea"/>
                <a:cs typeface="+mn-cs"/>
              </a:rPr>
              <a:t>Most faculty members use examples/analogies to help their students understand the information. It is always a good idea to write these down and then create your own example that makes sense to you. Many faculty</a:t>
            </a:r>
            <a:r>
              <a:rPr lang="en-CA" sz="1200" kern="1200" baseline="0" dirty="0" smtClean="0">
                <a:solidFill>
                  <a:schemeClr val="tx1"/>
                </a:solidFill>
                <a:effectLst/>
                <a:latin typeface="+mn-lt"/>
                <a:ea typeface="+mn-ea"/>
                <a:cs typeface="+mn-cs"/>
              </a:rPr>
              <a:t> members</a:t>
            </a:r>
            <a:r>
              <a:rPr lang="en-CA" sz="1200" kern="1200" dirty="0" smtClean="0">
                <a:solidFill>
                  <a:schemeClr val="tx1"/>
                </a:solidFill>
                <a:effectLst/>
                <a:latin typeface="+mn-lt"/>
                <a:ea typeface="+mn-ea"/>
                <a:cs typeface="+mn-cs"/>
              </a:rPr>
              <a:t> will use examples similar to ones presented in class/lectures on tests and exams. Check and read the handouts – these are</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important tools to supplement the lecture. Test questions often come off the handouts!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mn-lt"/>
              <a:ea typeface="+mn-ea"/>
              <a:cs typeface="+mn-cs"/>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3</a:t>
            </a:fld>
            <a:endParaRPr lang="en-CA"/>
          </a:p>
        </p:txBody>
      </p:sp>
    </p:spTree>
    <p:extLst>
      <p:ext uri="{BB962C8B-B14F-4D97-AF65-F5344CB8AC3E}">
        <p14:creationId xmlns:p14="http://schemas.microsoft.com/office/powerpoint/2010/main" val="2714139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0" dirty="0" smtClean="0"/>
              <a:t>Remind</a:t>
            </a:r>
            <a:r>
              <a:rPr lang="en-CA" b="0" baseline="0" dirty="0" smtClean="0"/>
              <a:t> students that </a:t>
            </a:r>
            <a:r>
              <a:rPr lang="en-CA" sz="1200" b="0" baseline="0" dirty="0" smtClean="0">
                <a:solidFill>
                  <a:srgbClr val="E5681B"/>
                </a:solidFill>
              </a:rPr>
              <a:t>they</a:t>
            </a:r>
            <a:r>
              <a:rPr lang="en-CA" sz="1200" b="0" dirty="0" smtClean="0">
                <a:solidFill>
                  <a:srgbClr val="E5681B"/>
                </a:solidFill>
              </a:rPr>
              <a:t> are the ones reading and studying from their notes so it is essential that they choose a method/variety of methods that help them. Remember, the strategy that one student uses might be very different than that one of their</a:t>
            </a:r>
            <a:r>
              <a:rPr lang="en-CA" sz="1200" b="0" baseline="0" dirty="0" smtClean="0">
                <a:solidFill>
                  <a:srgbClr val="E5681B"/>
                </a:solidFill>
              </a:rPr>
              <a:t> peers</a:t>
            </a:r>
            <a:r>
              <a:rPr lang="en-CA" sz="1200" b="0" dirty="0" smtClean="0">
                <a:solidFill>
                  <a:srgbClr val="E5681B"/>
                </a:solidFill>
              </a:rPr>
              <a:t>---that is okay! Tell them to be creative! Social Media: </a:t>
            </a:r>
            <a:r>
              <a:rPr lang="en-US" sz="1200" b="0" kern="1200" dirty="0" smtClean="0">
                <a:solidFill>
                  <a:schemeClr val="tx1"/>
                </a:solidFill>
                <a:effectLst/>
                <a:latin typeface="+mn-lt"/>
                <a:ea typeface="+mn-ea"/>
                <a:cs typeface="+mn-cs"/>
              </a:rPr>
              <a:t>This can be the most difficult aspect for many students, as constant connection is a part of daily life. It is important that time in lecture, be devoted to time in lecture. If you are going back and forth between Facebook, Twitter, </a:t>
            </a:r>
            <a:r>
              <a:rPr lang="en-US" sz="1200" b="0" kern="1200" dirty="0" err="1" smtClean="0">
                <a:solidFill>
                  <a:schemeClr val="tx1"/>
                </a:solidFill>
                <a:effectLst/>
                <a:latin typeface="+mn-lt"/>
                <a:ea typeface="+mn-ea"/>
                <a:cs typeface="+mn-cs"/>
              </a:rPr>
              <a:t>Instagram</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Snapchat</a:t>
            </a:r>
            <a:r>
              <a:rPr lang="en-US" sz="1200" b="0" kern="1200" dirty="0" smtClean="0">
                <a:solidFill>
                  <a:schemeClr val="tx1"/>
                </a:solidFill>
                <a:effectLst/>
                <a:latin typeface="+mn-lt"/>
                <a:ea typeface="+mn-ea"/>
                <a:cs typeface="+mn-cs"/>
              </a:rPr>
              <a:t> and Vine, you are bound to miss some of the key information.</a:t>
            </a:r>
            <a:endParaRPr lang="en-CA" b="0" dirty="0"/>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4</a:t>
            </a:fld>
            <a:endParaRPr lang="en-CA"/>
          </a:p>
        </p:txBody>
      </p:sp>
    </p:spTree>
    <p:extLst>
      <p:ext uri="{BB962C8B-B14F-4D97-AF65-F5344CB8AC3E}">
        <p14:creationId xmlns:p14="http://schemas.microsoft.com/office/powerpoint/2010/main" val="223704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effectLst/>
                <a:latin typeface="+mn-lt"/>
                <a:ea typeface="+mn-ea"/>
                <a:cs typeface="+mn-cs"/>
              </a:rPr>
              <a:t>These</a:t>
            </a:r>
            <a:r>
              <a:rPr lang="en-CA" sz="1200" kern="1200" baseline="0" dirty="0" smtClean="0">
                <a:solidFill>
                  <a:schemeClr val="tx1"/>
                </a:solidFill>
                <a:effectLst/>
                <a:latin typeface="+mn-lt"/>
                <a:ea typeface="+mn-ea"/>
                <a:cs typeface="+mn-cs"/>
              </a:rPr>
              <a:t> are only four of many different note taking strategies. It is important to remind students that they need to choose the method that works best for them. Many students rely on screen shots as their sole method of note taking, thus it is critical to remind them that taking a picture is not a note. They must upload this and make notes on it. It might be helpful to come up with some examples of when a screen shot would be an effective tool (i.e. if the teacher is doing a hands-on demo, for a chart/graph that cannot be copied down quickly). Students also need to be told that the physical act of writing helps to retain information.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5</a:t>
            </a:fld>
            <a:endParaRPr lang="en-CA"/>
          </a:p>
        </p:txBody>
      </p:sp>
    </p:spTree>
    <p:extLst>
      <p:ext uri="{BB962C8B-B14F-4D97-AF65-F5344CB8AC3E}">
        <p14:creationId xmlns:p14="http://schemas.microsoft.com/office/powerpoint/2010/main" val="3406802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0" dirty="0" smtClean="0"/>
              <a:t>Encourage students</a:t>
            </a:r>
            <a:r>
              <a:rPr lang="en-CA" b="0" baseline="0" dirty="0" smtClean="0"/>
              <a:t> to t</a:t>
            </a:r>
            <a:r>
              <a:rPr lang="en-CA" sz="1200" kern="1200" dirty="0" smtClean="0">
                <a:solidFill>
                  <a:schemeClr val="tx1"/>
                </a:solidFill>
                <a:effectLst/>
                <a:latin typeface="+mn-lt"/>
                <a:ea typeface="+mn-ea"/>
                <a:cs typeface="+mn-cs"/>
              </a:rPr>
              <a:t>hink about the relationships between information. This can be especially useful in subjects such as history.</a:t>
            </a:r>
            <a:r>
              <a:rPr lang="en-CA" sz="1200" kern="1200" baseline="0" dirty="0" smtClean="0">
                <a:solidFill>
                  <a:schemeClr val="tx1"/>
                </a:solidFill>
                <a:effectLst/>
                <a:latin typeface="+mn-lt"/>
                <a:ea typeface="+mn-ea"/>
                <a:cs typeface="+mn-cs"/>
              </a:rPr>
              <a:t> Remind students that if they have to miss a lecture, it is important for them to get notes from the lecture which they missed. Encourage students to find at least two people, with strong note taking abilities that they can get notes from if a class must be missed. Remind students to get the contact information for these students—they also need to be willing to reciprocate the favour and share their notes if their partner is absent. </a:t>
            </a:r>
            <a:endParaRPr lang="en-CA" sz="1200" kern="1200" dirty="0" smtClean="0">
              <a:solidFill>
                <a:schemeClr val="tx1"/>
              </a:solidFill>
              <a:effectLst/>
              <a:latin typeface="+mn-lt"/>
              <a:ea typeface="+mn-ea"/>
              <a:cs typeface="+mn-cs"/>
            </a:endParaRPr>
          </a:p>
          <a:p>
            <a:endParaRPr lang="en-CA" b="0" dirty="0"/>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6</a:t>
            </a:fld>
            <a:endParaRPr lang="en-CA"/>
          </a:p>
        </p:txBody>
      </p:sp>
    </p:spTree>
    <p:extLst>
      <p:ext uri="{BB962C8B-B14F-4D97-AF65-F5344CB8AC3E}">
        <p14:creationId xmlns:p14="http://schemas.microsoft.com/office/powerpoint/2010/main" val="223704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your students’ chance to practice the note taking skills that have been discussed. Show</a:t>
            </a:r>
            <a:r>
              <a:rPr lang="en-CA" baseline="0" dirty="0" smtClean="0"/>
              <a:t> them a short clip of a lecture from YouTube or give them an article about a class topic and have them take notes using the template model above. This is only one example of a note taking template. If they have another method they want to try, that should be encouraged. </a:t>
            </a:r>
            <a:endParaRPr lang="en-CA" dirty="0"/>
          </a:p>
        </p:txBody>
      </p:sp>
      <p:sp>
        <p:nvSpPr>
          <p:cNvPr id="4" name="Slide Number Placeholder 3"/>
          <p:cNvSpPr>
            <a:spLocks noGrp="1"/>
          </p:cNvSpPr>
          <p:nvPr>
            <p:ph type="sldNum" sz="quarter" idx="10"/>
          </p:nvPr>
        </p:nvSpPr>
        <p:spPr/>
        <p:txBody>
          <a:bodyPr/>
          <a:lstStyle/>
          <a:p>
            <a:pPr>
              <a:defRPr/>
            </a:pPr>
            <a:fld id="{93E479CD-C42D-4F77-A9FB-354E83116688}" type="slidenum">
              <a:rPr lang="en-CA" smtClean="0"/>
              <a:pPr>
                <a:defRPr/>
              </a:pPr>
              <a:t>7</a:t>
            </a:fld>
            <a:endParaRPr lang="en-CA"/>
          </a:p>
        </p:txBody>
      </p:sp>
    </p:spTree>
    <p:extLst>
      <p:ext uri="{BB962C8B-B14F-4D97-AF65-F5344CB8AC3E}">
        <p14:creationId xmlns:p14="http://schemas.microsoft.com/office/powerpoint/2010/main" val="2958552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3A352F9E-90B6-4913-8D45-D931AEA77561}" type="datetimeFigureOut">
              <a:rPr lang="en-US" smtClean="0"/>
              <a:pPr>
                <a:defRPr/>
              </a:pPr>
              <a:t>8/27/2013</a:t>
            </a:fld>
            <a:endParaRPr lang="en-CA"/>
          </a:p>
        </p:txBody>
      </p:sp>
      <p:sp>
        <p:nvSpPr>
          <p:cNvPr id="19" name="Footer Placeholder 18"/>
          <p:cNvSpPr>
            <a:spLocks noGrp="1"/>
          </p:cNvSpPr>
          <p:nvPr>
            <p:ph type="ftr" sz="quarter" idx="11"/>
          </p:nvPr>
        </p:nvSpPr>
        <p:spPr/>
        <p:txBody>
          <a:bodyPr/>
          <a:lstStyle/>
          <a:p>
            <a:pPr>
              <a:defRPr/>
            </a:pPr>
            <a:endParaRPr lang="en-CA"/>
          </a:p>
        </p:txBody>
      </p:sp>
      <p:sp>
        <p:nvSpPr>
          <p:cNvPr id="27" name="Slide Number Placeholder 26"/>
          <p:cNvSpPr>
            <a:spLocks noGrp="1"/>
          </p:cNvSpPr>
          <p:nvPr>
            <p:ph type="sldNum" sz="quarter" idx="12"/>
          </p:nvPr>
        </p:nvSpPr>
        <p:spPr/>
        <p:txBody>
          <a:bodyPr/>
          <a:lstStyle/>
          <a:p>
            <a:pPr>
              <a:defRPr/>
            </a:pPr>
            <a:fld id="{17D8326E-D476-43E9-8E69-99484FAF98E1}" type="slidenum">
              <a:rPr lang="en-CA" smtClean="0"/>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52AAD5B-F956-4D8D-B4F7-9529AC156692}" type="datetimeFigureOut">
              <a:rPr lang="en-US" smtClean="0"/>
              <a:pPr>
                <a:defRPr/>
              </a:pPr>
              <a:t>8/27/2013</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F866D17F-7C63-4E4A-A924-96F56609EB23}"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0EC2964-D39A-462F-9C4D-FB22D74D481B}" type="datetimeFigureOut">
              <a:rPr lang="en-US" smtClean="0"/>
              <a:pPr>
                <a:defRPr/>
              </a:pPr>
              <a:t>8/27/2013</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8DFBF4A-5FB5-44C5-A2C0-1BF434F219C8}" type="slidenum">
              <a:rPr lang="en-CA" smtClean="0"/>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FE63C02-C8BE-43AB-9C72-16592BFD9712}" type="datetimeFigureOut">
              <a:rPr lang="en-US" smtClean="0"/>
              <a:pPr>
                <a:defRPr/>
              </a:pPr>
              <a:t>8/27/2013</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BBB8F982-8CF6-448B-9621-F97C10EC241B}" type="slidenum">
              <a:rPr lang="en-CA" smtClean="0"/>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6125ED6A-7E53-4681-B9C3-4651CEF27C85}" type="datetimeFigureOut">
              <a:rPr lang="en-US" smtClean="0"/>
              <a:pPr>
                <a:defRPr/>
              </a:pPr>
              <a:t>8/27/2013</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8D590361-1122-49D4-83BD-C1DF72640A80}" type="slidenum">
              <a:rPr lang="en-CA" smtClean="0"/>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679E6BDA-D1EE-439C-B7C0-DDA6166B1921}" type="datetimeFigureOut">
              <a:rPr lang="en-US" smtClean="0"/>
              <a:pPr>
                <a:defRPr/>
              </a:pPr>
              <a:t>8/27/2013</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046703B7-8F3A-4765-AC66-47FA400C4334}" type="slidenum">
              <a:rPr lang="en-CA" smtClean="0"/>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428A859-3A63-429E-8683-592499E0BE40}" type="datetimeFigureOut">
              <a:rPr lang="en-US" smtClean="0"/>
              <a:pPr>
                <a:defRPr/>
              </a:pPr>
              <a:t>8/27/2013</a:t>
            </a:fld>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82429720-CEC7-459B-9A2A-D3249DC89874}" type="slidenum">
              <a:rPr lang="en-CA" smtClean="0"/>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85B036F7-5EF3-4C5E-996E-E7284A9D7851}" type="datetimeFigureOut">
              <a:rPr lang="en-US" smtClean="0"/>
              <a:pPr>
                <a:defRPr/>
              </a:pPr>
              <a:t>8/27/2013</a:t>
            </a:fld>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79736EF3-8581-46B9-84CC-07EFE5038157}"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6F341BB-968F-498D-8555-EB1AB3956F31}" type="datetimeFigureOut">
              <a:rPr lang="en-US" smtClean="0"/>
              <a:pPr>
                <a:defRPr/>
              </a:pPr>
              <a:t>8/27/2013</a:t>
            </a:fld>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pPr>
              <a:defRPr/>
            </a:pPr>
            <a:fld id="{72039B25-9E32-446D-98DB-B79759715883}"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37EE8B9D-7044-44C8-8A69-181BF7B68656}" type="datetimeFigureOut">
              <a:rPr lang="en-US" smtClean="0"/>
              <a:pPr>
                <a:defRPr/>
              </a:pPr>
              <a:t>8/27/2013</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54DC32C9-E9CF-4B71-8630-8AE1BD308243}" type="slidenum">
              <a:rPr lang="en-CA" smtClean="0"/>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67D42176-1691-441F-A768-3B34A0A3B30D}" type="datetimeFigureOut">
              <a:rPr lang="en-US" smtClean="0"/>
              <a:pPr>
                <a:defRPr/>
              </a:pPr>
              <a:t>8/27/2013</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A6C5ADD-4517-476A-9403-E63EF2734F48}" type="slidenum">
              <a:rPr lang="en-CA" smtClean="0"/>
              <a:pPr>
                <a:defRPr/>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EFCAFC7-AA7F-46A5-9596-E08C3FF40F7A}" type="datetimeFigureOut">
              <a:rPr lang="en-US" smtClean="0"/>
              <a:pPr>
                <a:defRPr/>
              </a:pPr>
              <a:t>8/27/2013</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D9C19D7-D505-43D6-A8B7-0EE5C25F3612}" type="slidenum">
              <a:rPr lang="en-CA" smtClean="0"/>
              <a:pPr>
                <a:defRPr/>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95600"/>
            <a:ext cx="7851648" cy="1828800"/>
          </a:xfrm>
        </p:spPr>
        <p:txBody>
          <a:bodyPr>
            <a:normAutofit/>
          </a:bodyPr>
          <a:lstStyle/>
          <a:p>
            <a:pPr eaLnBrk="1" fontAlgn="auto" hangingPunct="1">
              <a:spcAft>
                <a:spcPts val="0"/>
              </a:spcAft>
              <a:defRPr/>
            </a:pPr>
            <a:r>
              <a:rPr lang="en-US" sz="4800" dirty="0" smtClean="0">
                <a:solidFill>
                  <a:srgbClr val="FF9933"/>
                </a:solidFill>
              </a:rPr>
              <a:t>Central Lakes Regional Planning Team</a:t>
            </a:r>
            <a:endParaRPr lang="en-CA" sz="4800" dirty="0">
              <a:solidFill>
                <a:srgbClr val="FF9933"/>
              </a:solidFill>
            </a:endParaRPr>
          </a:p>
        </p:txBody>
      </p:sp>
      <p:sp>
        <p:nvSpPr>
          <p:cNvPr id="11267" name="Subtitle 2"/>
          <p:cNvSpPr>
            <a:spLocks noGrp="1"/>
          </p:cNvSpPr>
          <p:nvPr>
            <p:ph type="subTitle" idx="1"/>
          </p:nvPr>
        </p:nvSpPr>
        <p:spPr>
          <a:xfrm>
            <a:off x="1066800" y="4876800"/>
            <a:ext cx="7772400" cy="1603375"/>
          </a:xfrm>
        </p:spPr>
        <p:txBody>
          <a:bodyPr/>
          <a:lstStyle/>
          <a:p>
            <a:pPr marR="0" eaLnBrk="1" hangingPunct="1">
              <a:lnSpc>
                <a:spcPct val="80000"/>
              </a:lnSpc>
            </a:pPr>
            <a:endParaRPr lang="en-US" sz="2500" dirty="0" smtClean="0"/>
          </a:p>
          <a:p>
            <a:pPr marR="0" eaLnBrk="1" hangingPunct="1">
              <a:lnSpc>
                <a:spcPct val="80000"/>
              </a:lnSpc>
            </a:pP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Dual Credit Tool Kit:  Note Taking</a:t>
            </a:r>
            <a:endParaRPr lang="en-CA"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4" name="Picture 3" descr="LightSunOnly.gif"/>
          <p:cNvPicPr>
            <a:picLocks noChangeAspect="1"/>
          </p:cNvPicPr>
          <p:nvPr/>
        </p:nvPicPr>
        <p:blipFill>
          <a:blip r:embed="rId4" cstate="print"/>
          <a:stretch>
            <a:fillRect/>
          </a:stretch>
        </p:blipFill>
        <p:spPr>
          <a:xfrm>
            <a:off x="285720" y="216074"/>
            <a:ext cx="3245898" cy="3267067"/>
          </a:xfrm>
          <a:prstGeom prst="rect">
            <a:avLst/>
          </a:prstGeom>
          <a:effectLst>
            <a:reflection blurRad="6350" stA="50000" endA="300" endPos="55500" dist="50800" dir="5400000" sy="-100000" algn="bl" rotWithShape="0"/>
          </a:effec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13" y="428612"/>
            <a:ext cx="8229600" cy="1143000"/>
          </a:xfrm>
        </p:spPr>
        <p:txBody>
          <a:bodyPr>
            <a:normAutofit fontScale="90000"/>
          </a:bodyPr>
          <a:lstStyle/>
          <a:p>
            <a:pPr>
              <a:defRPr/>
            </a:pPr>
            <a:r>
              <a:rPr lang="en-US" dirty="0" smtClean="0">
                <a:solidFill>
                  <a:schemeClr val="accent2">
                    <a:lumMod val="50000"/>
                  </a:schemeClr>
                </a:solidFill>
                <a:effectLst>
                  <a:outerShdw blurRad="38100" dist="38100" dir="2700000" algn="tl">
                    <a:srgbClr val="000000">
                      <a:alpha val="43137"/>
                    </a:srgbClr>
                  </a:outerShdw>
                </a:effectLst>
              </a:rPr>
              <a:t>Dual Credit Tool Kit: Note Taking</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5" name="TextBox 4"/>
          <p:cNvSpPr txBox="1"/>
          <p:nvPr/>
        </p:nvSpPr>
        <p:spPr>
          <a:xfrm>
            <a:off x="428625" y="1857375"/>
            <a:ext cx="8358188" cy="1077218"/>
          </a:xfrm>
          <a:prstGeom prst="rect">
            <a:avLst/>
          </a:prstGeom>
          <a:noFill/>
        </p:spPr>
        <p:txBody>
          <a:bodyPr>
            <a:spAutoFit/>
          </a:bodyPr>
          <a:lstStyle/>
          <a:p>
            <a:pPr>
              <a:defRPr/>
            </a:pPr>
            <a:endParaRPr lang="en-US" sz="3200" dirty="0"/>
          </a:p>
          <a:p>
            <a:pPr>
              <a:defRPr/>
            </a:pPr>
            <a:endParaRPr lang="en-US" sz="3200" dirty="0"/>
          </a:p>
        </p:txBody>
      </p:sp>
      <p:sp>
        <p:nvSpPr>
          <p:cNvPr id="4" name="TextBox 3"/>
          <p:cNvSpPr txBox="1"/>
          <p:nvPr/>
        </p:nvSpPr>
        <p:spPr>
          <a:xfrm>
            <a:off x="714348" y="1771667"/>
            <a:ext cx="7786742" cy="4401205"/>
          </a:xfrm>
          <a:prstGeom prst="rect">
            <a:avLst/>
          </a:prstGeom>
          <a:noFill/>
        </p:spPr>
        <p:txBody>
          <a:bodyPr wrap="square" rtlCol="0">
            <a:spAutoFit/>
          </a:bodyPr>
          <a:lstStyle/>
          <a:p>
            <a:pPr algn="ctr"/>
            <a:r>
              <a:rPr lang="en-CA" sz="2000" dirty="0"/>
              <a:t>The first thing you need to remember is that note taking is a </a:t>
            </a:r>
            <a:r>
              <a:rPr lang="en-CA" sz="2000" dirty="0" smtClean="0"/>
              <a:t>SKILL; like </a:t>
            </a:r>
            <a:r>
              <a:rPr lang="en-CA" sz="2000" dirty="0"/>
              <a:t>most </a:t>
            </a:r>
            <a:r>
              <a:rPr lang="en-CA" sz="2000" dirty="0" smtClean="0"/>
              <a:t>skills it </a:t>
            </a:r>
            <a:r>
              <a:rPr lang="en-CA" sz="2000" dirty="0"/>
              <a:t>requires practice and effort to improve. The good news </a:t>
            </a:r>
            <a:r>
              <a:rPr lang="en-CA" sz="2000" dirty="0" smtClean="0"/>
              <a:t>is once </a:t>
            </a:r>
            <a:r>
              <a:rPr lang="en-CA" sz="2000" dirty="0"/>
              <a:t>developed, </a:t>
            </a:r>
            <a:r>
              <a:rPr lang="en-CA" sz="2000" dirty="0" smtClean="0"/>
              <a:t>note taking skills will </a:t>
            </a:r>
            <a:r>
              <a:rPr lang="en-CA" sz="2000" dirty="0"/>
              <a:t>be used in all aspects of </a:t>
            </a:r>
            <a:r>
              <a:rPr lang="en-CA" sz="2000" dirty="0" smtClean="0"/>
              <a:t>life. </a:t>
            </a:r>
            <a:endParaRPr lang="en-CA" sz="2000" dirty="0"/>
          </a:p>
          <a:p>
            <a:endParaRPr lang="en-CA" sz="2000" dirty="0" smtClean="0">
              <a:solidFill>
                <a:srgbClr val="E5681B"/>
              </a:solidFill>
            </a:endParaRPr>
          </a:p>
          <a:p>
            <a:endParaRPr lang="en-CA" sz="2000" dirty="0">
              <a:solidFill>
                <a:srgbClr val="E5681B"/>
              </a:solidFill>
            </a:endParaRPr>
          </a:p>
          <a:p>
            <a:endParaRPr lang="en-CA" sz="2000" dirty="0" smtClean="0">
              <a:solidFill>
                <a:srgbClr val="E5681B"/>
              </a:solidFill>
            </a:endParaRPr>
          </a:p>
          <a:p>
            <a:endParaRPr lang="en-CA" sz="2000" dirty="0">
              <a:solidFill>
                <a:srgbClr val="E5681B"/>
              </a:solidFill>
            </a:endParaRPr>
          </a:p>
          <a:p>
            <a:endParaRPr lang="en-CA" sz="2000" dirty="0" smtClean="0">
              <a:solidFill>
                <a:srgbClr val="E5681B"/>
              </a:solidFill>
            </a:endParaRPr>
          </a:p>
          <a:p>
            <a:endParaRPr lang="en-CA" sz="2000" dirty="0">
              <a:solidFill>
                <a:srgbClr val="E5681B"/>
              </a:solidFill>
            </a:endParaRPr>
          </a:p>
          <a:p>
            <a:r>
              <a:rPr lang="en-CA" sz="2000" dirty="0" smtClean="0"/>
              <a:t>Why </a:t>
            </a:r>
            <a:r>
              <a:rPr lang="en-CA" sz="2000" dirty="0"/>
              <a:t>do we take notes?</a:t>
            </a:r>
          </a:p>
          <a:p>
            <a:pPr marL="342900" indent="-342900">
              <a:buFont typeface="Arial" pitchFamily="34" charset="0"/>
              <a:buChar char="•"/>
            </a:pPr>
            <a:r>
              <a:rPr lang="en-CA" sz="2000" dirty="0" smtClean="0"/>
              <a:t> To </a:t>
            </a:r>
            <a:r>
              <a:rPr lang="en-CA" sz="2000" dirty="0"/>
              <a:t>summarize</a:t>
            </a:r>
          </a:p>
          <a:p>
            <a:pPr marL="342900" indent="-342900">
              <a:buFont typeface="Arial" pitchFamily="34" charset="0"/>
              <a:buChar char="•"/>
            </a:pPr>
            <a:r>
              <a:rPr lang="en-CA" sz="2000" dirty="0" smtClean="0"/>
              <a:t> To </a:t>
            </a:r>
            <a:r>
              <a:rPr lang="en-CA" sz="2000" dirty="0"/>
              <a:t>highlight important information</a:t>
            </a:r>
          </a:p>
          <a:p>
            <a:pPr marL="342900" indent="-342900">
              <a:buFont typeface="Arial" pitchFamily="34" charset="0"/>
              <a:buChar char="•"/>
            </a:pPr>
            <a:r>
              <a:rPr lang="en-CA" sz="2000" dirty="0" smtClean="0"/>
              <a:t> Most </a:t>
            </a:r>
            <a:r>
              <a:rPr lang="en-CA" sz="2000" dirty="0"/>
              <a:t>importantly, to review and study from later</a:t>
            </a:r>
          </a:p>
        </p:txBody>
      </p:sp>
      <p:sp>
        <p:nvSpPr>
          <p:cNvPr id="3" name="AutoShape 2" descr="data:image/jpeg;base64,/9j/4AAQSkZJRgABAQAAAQABAAD/2wCEAAkGBxQTEhQUEhQUFRUUFBQUFBUUFxUUFBQXFBQXFxQUFhUYHCggGBolHBQUITEhJSkrLi4uFx8zODMsNygtLisBCgoKDg0OGhAQGiwcHxwsLCwsLCwsLCwsLCwsLCwsLCwsLCwsLCwsLCwsLCwsLCwsLCwsLCwsLCwsLCwsLCwsLP/AABEIALcBEwMBIgACEQEDEQH/xAAcAAABBQEBAQAAAAAAAAAAAAADAAECBAUGBwj/xABIEAABAwICBgYGBQoFBAMAAAABAAIDBBEhMQUSQVFhcQYigZGx0RMyQqHB8AdykpPSFCM0U3OCorLh8RUXJFJUFjNjg0Niwv/EABkBAQEBAQEBAAAAAAAAAAAAAAABAgMEBf/EACARAQEAAgIDAQADAAAAAAAAAAABAhEDEhMhMUEiUWH/2gAMAwEAAhEDEQA/AOEl0W0xh2q25FybC5xzuudqqexyXoFNSXgjO9oWLW6IubrzTk1fb03i3Jpxzwh3W3XaOssaRtiu2OW3DLG4/SBTqIUwtMpNUwFBoRQFQ4YNyfUG5O1FEagDqDckWDcimNRIQD1BuS1Ap2SCoGWBNqohTWUAi1KyIWp2xpsBIUmNVltOrcNKp2a610fR6lp5YhrQxF7eq67G3J2HLb5rZh0PTbYIfu2+S5KikMTg5vaNhG4rtYJMASCLgGxzGG1crXpw1fp/8Epbfo8P3bfJCl0DTkYU8P2GeS0GuwR48lJbXbUn44rSuiYmg/mWNvkQ1viFxbhd1gBgcV63Wxggg5HMLzzT2jPRSAj1XE24HOxWsfrHLj63IrQQtti0doC6PQGg43fnJGNLcmtLRZ28kbll6Go/TSNZszcdzRn88V6C2mAZgLWFmjcBsS7/ABnGT9Z/+DU36iH7tvkof4TTfqIfsN8kdktsFCSRYtrpcJFOfRVPsgi+w3yVKXRsP6mL7DfJaEsqoTy7ln2ais7R8P6qP7LUJ2j4v1bPsjyVpswcNxGBTBy1LWLpluaGkhuABNgMAMUyeU3ceZ8Ul2jx5fa7nRgH5ND9QKvPGFmUekrRMbf1RbuQpdIcV4ut3X0ZlJjENKxNsVxOkWWcumrKy4XNV7rlejiljy82UqoEVqEERhXd51qKNHMKalV17cFRn6tkZiHIkCoor0MhNdK6giQoqTinjZdVA0eNq0KXRJetODQmrjmueWcjrjx2sAxI0FITsW0+h3hEihWLm6TjZIp7IrVbnisqrhZNmmx0f0Z6Q+kf6rTZoOTnDfwC25wWm+w5n4qWj2hsbGjINHvFye+6tzMBbzT66zHSrC4hW4ZFlxP9k5t8NitRPspPTp+C1TdywtMU4ewtPfuOwrdlNxgsSufgUyrcm57WuiuihDFrOxkeAXHduaOS0nyW5Kro2ou0X3I05Ts5Sa9K1U4HEKlK9EqX7BmqdRLZTe61oz3XVOqqA0EoNXXhoxPLisGsqi88Ny1Jtzyy0O3SZudgJ7UX8pccjcLIcjQPIyWtOUyakRuN2J8Sko05u2/E+JSW48+X2nZIfefEqZddV758z4lL0q52O0vpOYYLIq2rSfIqM7LrWLObPUgUQwFIQldNuQ9LKrpmVGOEq7HApa1JVV7rlSAV6OlVgU4ss3NuYVliMp/RFajIgrQpws918bFbS3V6mpLK+2EKw0BZyzrpjxyLej2gBatwAuf9LZEbV4ZrjZa7SyLlURsVJ0llF9RdCMTjkFqRnKw7nKtOVcj0e8og0Qdq3HO1vaOlDo2uG1o7CMCO8LQixWPomEx3Hsn3HetZhxUdJltV0jBbrN/uNyPoyxHBGkxFlU0YdR7mHJ2I5jMfO5X/AFq/E5map4HLgdyxtInNbNY/qfvLlekNXqMNszg0byclm/dR0mWpuoaH0/HYNe4MIw62ANsLgrcfWAjAg8rW7157pkBojYBi1tnHiqlI9wyJHAEhdc+J48Oa79u8qq9rMyLlc7XaZJNmjPafgFm8SguzHNZxwkby5LRpnkuuTdRcE8gySIW2AypRHFItUbIjXpj1RzPiUlGhN2Dt/mKS04369X0B0Qo5qSB8kI1nxtc5wc5pJIxJsVJ30b0bhh6VpyNnk/zXWz0NP+ipx/4mdxC2Mjzw7dnzyXTrGd15/L9F0JJDZ5RtFwx3wCz6n6LHj1Khpx9phHgSvUZBt3eG0Jy24+ewqdYvavG6r6M6ttyDE8Dc4g+8LPl6C1rM4HH6rmO8CvdG4jxTMGzd4bFOi93gL9CTM9aGQc2Ot32QSy2BFueC+hA3G2w4j4qvUUEbj142OBz1mgrNwanI8GjKlIV7TU9FqR2Jgj42Gr4LMq/o+pXer6Rn1XX/AJrrPjrXljyNhKstkXpH+WcOyaTub5I0f0cU/wCsl/h8lPHV8keY+kU2vXprPo6ptrpb8x5IjPo+phheT7Q8k8dXy4vKX3RaWmLivUz0Bpr4mTh1v6IrehMDci+3MeSvSs+SOEo9GjctEUgAXZt6MRj2nW7FJ/RmI7XHtWPHk15cXGRhqsANXUjotBmA77RRh0eh2A95V8VTyxx7rKTDcYcj8F1x6PwH2T3lQf0eiAdqDVcRhibYK+OrOWbcqFU0hEcHDAg3CvTsLXapFiCRyshkghc/j0zL9Y2lNKtEQJIDtrSbG4ztvXHxudI4zy+q31Bsuu5qNERyskL8Ghps4WB1j6oB964TpAQ2zGbBY2ywXow49e68nLyb/jPjJkvI8ntPJRbgbe5W6KM6p2Ovjy2Ik8N8xiplTDD1tXBuhyfFE9GRsQ5fist0VxyTuTWUnNQJoScxSYFOyKs0PqDm7+YpJ6QdUcz/ADFJaee/XuHRT9CpTuhbflbHz7FtkXHP5CyOhxvQ037Jo9y1W4G2w5eS6sJRu7xgUzMDbYcviE7htHaN4805AI94PgUCdhj3+adzdozHzZJjthzGfmOCYG3LZw4ckEsx84JNN8CkRtHaN/8AVPniOwqBg62B7EsuXgnBvgc/nEJXtn3+aBEWy7U/Ef3Sy5btyVto/oUUs+aWeBz+ck+fA/PekTvQLmlbtCflj870wPZwQMBuSA3dyc8e9I96Bj3JiOxK/wDYpiezwUCI/umPHvTE9iiXfITYw+keiy4GVmJA6w3jf3Lj5pCAbC+wBel668p6RadZBWuD4Oox5LbGxcQMDY4Aa2KxcJctuuPJZjpY6QN/J4RHrG4BfILk2cR6uOdgAF53Tx+lkx2434BafSLTon9UkXNyD4ImhtHkM1trvALpnlqMYY9stHgpbklRq4MFqQt1cD2FCrWYLzbfQ6zTOp6e4UZtGtOxXNHHYd6vOYFrbPVzM1ARlihejO0LqDG05gqpV0VsQm0vGwmtUi1Xn0lxcBVgqxrSdOOr2nxKSeHLtPiUlp5r9e3dEhaipnf+Fmt3Z9i2ZvVNscLj4YgHwWV0NcDQ01v1TR2jNamsGkAnAmw4HcurmhSVIeLjMZi1j3KL6prXAE2DjbHDE8DjihT07WOL2hzXC5wxDhmQR/ZS1mzR2sHNIxBzBt7igtvbfmMj87EmuvmOY+cwqVGXR9R9y0AarrHDZZxGHarsg27Rwv2W2oEDbPLYd3A+acjaO0b/AOqhDO117ZjAj52KMkupa/q7/wDbz4eCgMLH5xBSDth/ofncmIviM9+w894UHOO4He0+INvnggJiOI945Ic73WuwA8McVXNU9p6zOociT1gdxAvccVYJ2jbtBBBRSp6gOwJGtuyI96aefVNnC7SPW2jmM+1QfG156wIcMifgUGaRzBZ4LhskGJbxIFj3Y80BmtcADGdZu4m9+1HEwyeNW+QNvcQUKNjR1mXx2t2/WG1BfKxx1ZBbdr3sduFxb3oLkjtUXzA71GGVrxdhB5fEKtYsFg1zhsBOt7ziEvRsf6utG/PDquHMbQoLZ494+cEj3qqyaRps5pcP97be9qOHA5H54goGJ3YcEN57OIU3O3/0UDwPf5oqtLIefJeL9Nq5stXNISC1n5ttxn6MWP8AEXe5ev6ZqBHDJJY3axxAAuXG3VAAzJNl4ZSaNlqqhsDQb3Lpja2rj1i4b+G9IKmi9FyTglgwG0mwG4X3rt6MdUNJBc0AO52zWx/gIiiEcXqtG3MnaTxXPVlM+N2sLg8fBcsvbtx6i6IwXWPJZlcLEg7Eanq7uxwO7yWV0grHBxDBc2FzsGHiub095EaWWx7VqxTYrko9IFubT2K5Bppl8SRzBWtVJyR2DXi2SlPC17NztnHgVh0+l43CweL7ibLSpJr7eKuy5etxjwSlriOOSz6xwEjrZeYxVmpaHveQ/M7DbuKqnQ7vZee3H3rUjjc/aUBw7T4lJPDGWjVOYJvbmUlrThfr2DoVE+OmhNrxvja42JJBIxNtnYugrY9dhscDla/wWd0TePyCnucPQsBO7BHhndG4sdi04seNlzkdi6MCaOrtYmOQWe0bbdYcrlSkpXtk14yLWsWnEH4jvSqabXsTe7cWutZw7QrMBJAD894yP9UD4SNIO3AjC4Kr0wdELPcCzY4nFvA4ZcU0sPo3F7dY63rAAEG3BTbFHK3LDbYkEcEVGqgGtrt6rwMCLWIOxTikLx1m82nDLa02UoIjHcX1mDIEYt7doRtQEeWCgqMa5pwLi3/Ybaw5HcrJNxn8LH4Jawvqu7Dv/qpPG0Z+PAogbpbWa8jrYA5A4Zc0OGj1CSw2B9kklvMXxBSZqvFhszadnEKIcYsLks44kcuCijh98CBfaLqL5NXMXHeRzG0KMkLX2e04gGzhnySZI7J7cN+d+YQKOP2mAC+N2uwd2WsmkkuC17DbLDLv2IckJB1osN7cC09mzsRJAHts8Ft9l8OwoBlhY3qte4DJpLXdxJupQyMk9mzhscLOCiWyRjqWeB7Jwdbg7zTtdHIb26w7HhASaUt2EjvI7sVXfFr9Zj7O3jwI+CJJO5pxa4t35kc7KMjdcBzHWIyIOHIhQDiq3g2lb++0HV7b5I2sCLtI7MQhF7gBrkNO9uIPYUCWJxxZKL55Ag8wiqXSPS/oGMcAS50rGs1bHrZgknAAEC6zdHwMh1ngh0spLpX5l5JJz3C62nw6w1ZC2/AYe9RNDqD82G8tUAO52KhtlS1Bd7JB+dqryQSHNoI5YroYX3HWYWHHAjDndE9FbLuTS9nGzdH2v2WPzsVQ9FADfEcc13bmjaLfO9RMZHHxU6xe9cT/ANNDaA7sxQZeicTvYHgV3BjHIqDot4vyV0navOqjoPGfVu3niFWPRGRmTrjtt3L0v0O7Hmhupxy8E6r2rzlmgHNzb2jyR49HEfNj3LupKXh2hBdQg8fcVZinZ5jXNtI4cUkbpE3VqZRud8Aks1HqnQ15ZSwa3qujYR2hdDJqgZYcFkdF4g6hpgbf9lngtKAlvVcRbYfgujKMFTiWEWHsn4KM9OSR+cNwbg/A7wrL4zY5HggxyuGDm8kB4ZDazrX4ZHkgvDhkLkZHfwKU1KH2NiCMrGyaLMtJNxxRR4Zw8e4g7FXjY9jiMHMOPEchuUZ6QjrNFyPepwBkgvbrbRfEFASela8ccwQTmhwTEWa8E/8A2t4oXo3Ruu25ac259oV5j2vGH9kDCnbe4AB3hRjqMdV2BHcUCQvYcDrNOe8ImoJG3BB+Cgh+Rua4mM4HYcR3K0DcWcLFU/TOjIDus3ftCsTR67eqbbigBJG6M3ZiNrT/APkoge2RtvccCFCOoLDqyDDY4ZdqK+Jpxt2hBBjXN9YhzeOY81JzWnrAAneM/ch+mF9V2HEjApGlLReM47jkgaOqOTgedjbtTyUwPWYdU724X5jaiscSOsNU7wmljdm04j3oBvdYWktzGR57kN1NYXjdq+8FFDicHDyVf0bWXIuOGYPYghOBk4jHO1iD2EIYpHsAMb745eyjQ1LHmwsDtuMCiPieB1NXlkEFf8oaTqyWDueCZ9K8WMTsNziXAohj1/8AuNaDzuiNjLcrcrlBX/KwCGyDVJ+yTwKP6Pd/RJtSxx1SBfiE0xcMWDsUUzmjaExj3IsUlxiCDtBTmPcqisWjbgVF0Z5+KsniE2puQVAzdgouj3juVsjeE2puVHjvS3Csm+sP5Qkn6Zfps/1h/KElzv1p610Rb/oqa/6lngr89EDtO9VOiI/0NN+xZ4LVvsXVgKGYX1CcbJ6qAkYE3GIQKml9oesMlYpZiR1hYoB0VVrCzsHBRrYC7ECzhkQpSyNByxT0lXrXGRCKUEpcLOwcEvyOxuM+CeomtmFGkq9a4OBUBhIdoVZtI4OLmm19mxSqGSHLvRqeQ5Oz3oGEd8xYpjThuLb8htUp5RbihU1WHYHAhAWOoDue4qIktssfcoz0gJB1rFTL9hOKBNkbICO8IHoXR+qS5u7dyTVVKc2YHxRqaY2s8WKAQqGyDAX37whtlfHmCR3lEqKIl2sw23o8d8nd6BopmyDAqudeM4dZvvCOKNoN24ckXnigFHOHZKudYHEXb4K6GBLJQVPyZjgRa3uKaCB7fa1hxzVywKa1kFeena/O9+5KOn1ciTzxVjNRtZAPUG0BPq7lLNNqoI81HU3Il1Et3IIHiolm5TLt+CbDYUEeaYt3IE9e1hs6/wAEn1It1MSmx5D01/TZ/rD+UJKPS4k1kxdgdYXH7oSWKr2Dof8AoNN+xZ4LWc1ZPQ/9Bpv2LPBbC6Mh66q1MjrgjtVt4S1QVRBha4JpYgMQMVGOm1TcKwDdAKKQOGKeZlhcDFOYRmptO9QBppycCLFPURE5IxaEwwRQo27HBQmogcsDvCtkKGSAbY8LOxTinCMFG1kEQLKWacFRLUDEWT3unDki1QRITgpApYIGLdybWUZZg0XOSjFUNdkUEy1Nrb1WrahzMm6ylBVB2YsUByFEutmqlRDKHXacNylFPfqvsgOJGnIhV6yqLMml3JCniibc61u1U4NORAlhcCUVeirw7MEc1CRsoddpBasLS/SiNpLQ032WCp0XSt7wRaxGXmp6+GnUGW/VkFuKG+jawEh9u1cBX6cqHnE2sdiaqr3yRi7yCOKbi6dzFpKK+q9zSQs/SXSCnYcPWGwLgGyBrg7WxCJWVjXdbMp29HVn6eqfT1Ekow13ZcgB8ElWebknifFJZR7f0P8A0Gm/Ys8FsLH6H/oNN+xZ4LYXRCUCLKaRVQgVFwTZIgKgZpSc1M4Jw5FM1ymQmIQX1IbmgLkpobJQ7JU62qcw4C6gukWTh4VejqtdBraVxN2mybF4jcq7q1oNjmoUspGDk1XTxnE2ugtXBFws99a8OsWm29RgrmMOrrZIFfp+JmZCVWq12u3BUWU8jCTrXCw6bpU0uLW9ip6U6TyA2aMNl1LpdV2Z1Xt6yoSiOPEECy4uj05KSQ423eSztITuLjd5seKlp1ekP01Fq3uDYLAr+lsYxYLkbguVoaoNBaTgqNTUtDjkpcv6a6u2qOk73R6zBjbaubqdNTvIOta25ZUelwMAqUtc72QSlu1mLpNIVRkYCXG4494WU14aQb4hUIpJXZggKTdDvdiXYKWmtL9dpBrrHcs9ulrHqhHboxrbAm6vfkUbRgAl+m4ypaiR56oUoqaX2jZalObPsAiVN7G6fqdmfDocEXJRjTsbbBWaRw1MSqGkK5jbXIzVkS1naSH519srpIdTMJHOe03BJseWHwSRl6L0f+kCghpoYpZy18cYY8ejlNnNwIuG2PYtD/M3Rv8AyD91N+BJJb2aP/mboz/kH7qb8Cb/ADO0b+vP3U34EkkTRf5m6M/5B+6m/Aq8n0n0AOExI/Zy/hSSTZoaP6T9HbZyP/VN+BVKz6RqA+pUn7qb8CSSKLSfSZQD1qg/dTfgT1X0haLfnUH7qb8CSSAVN9IujmHCc2/Zy/hVib6TtGn/AOYn/wBUv4UkkFH/ADMog7CQ2/ZyfhUKz6U6X2Hk/uPHiEkkGM/6R4y++vYbeq/yUdIdPIXjqzm/1H/hSSU160u2WzpVDrBxmcf3X+SLW9KqVw9c3+q/ySSTRtUZ0mgBuHfwu8lKr6VQuycfsu8kklJivZU/6jZv9zvJQm0+x3t27HeSSSvWHegjS0W2X+F/kiM0lTH1pD9l/kkknWHaijSVGMn/AMD/ACVul6QUoGL/AOB/kkkp1ibPN0kprYP/AIH+SJB0mptWxkP2H+SSSdYbV5+kNOcnk/uv8kaTpTT2sHEn6rh8EkldIzT0lAfdrSR3eKp1vSOR+TbdqSSuhmu0lMRbXIHCwVV5ccyTzN0kkG9olp9E397+Yp0klk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3358587"/>
            <a:ext cx="2272770" cy="1512425"/>
          </a:xfrm>
          <a:prstGeom prst="rect">
            <a:avLst/>
          </a:prstGeom>
        </p:spPr>
      </p:pic>
      <p:pic>
        <p:nvPicPr>
          <p:cNvPr id="9" name="Picture 8" descr="LightSunOnly.gif"/>
          <p:cNvPicPr>
            <a:picLocks noChangeAspect="1"/>
          </p:cNvPicPr>
          <p:nvPr/>
        </p:nvPicPr>
        <p:blipFill>
          <a:blip r:embed="rId4" cstate="print"/>
          <a:stretch>
            <a:fillRect/>
          </a:stretch>
        </p:blipFill>
        <p:spPr>
          <a:xfrm>
            <a:off x="6722227" y="4114800"/>
            <a:ext cx="1798098" cy="1809825"/>
          </a:xfrm>
          <a:prstGeom prst="rect">
            <a:avLst/>
          </a:prstGeom>
          <a:effectLst>
            <a:reflection blurRad="6350" stA="50000" endA="300" endPos="55500" dist="50800" dir="5400000" sy="-100000" algn="bl" rotWithShape="0"/>
          </a:effectLst>
        </p:spPr>
      </p:pic>
    </p:spTree>
    <p:extLst>
      <p:ext uri="{BB962C8B-B14F-4D97-AF65-F5344CB8AC3E}">
        <p14:creationId xmlns:p14="http://schemas.microsoft.com/office/powerpoint/2010/main" val="172502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ghtSunOnly.gif"/>
          <p:cNvPicPr>
            <a:picLocks noChangeAspect="1"/>
          </p:cNvPicPr>
          <p:nvPr/>
        </p:nvPicPr>
        <p:blipFill>
          <a:blip r:embed="rId3" cstate="print"/>
          <a:stretch>
            <a:fillRect/>
          </a:stretch>
        </p:blipFill>
        <p:spPr>
          <a:xfrm>
            <a:off x="6722227" y="4114800"/>
            <a:ext cx="1798098" cy="1809825"/>
          </a:xfrm>
          <a:prstGeom prst="rect">
            <a:avLst/>
          </a:prstGeom>
          <a:effectLst>
            <a:reflection blurRad="6350" stA="50000" endA="300" endPos="55500" dist="50800" dir="5400000" sy="-100000" algn="bl" rotWithShape="0"/>
          </a:effectLst>
        </p:spPr>
      </p:pic>
      <p:sp>
        <p:nvSpPr>
          <p:cNvPr id="2" name="Title 1"/>
          <p:cNvSpPr>
            <a:spLocks noGrp="1"/>
          </p:cNvSpPr>
          <p:nvPr>
            <p:ph type="title"/>
          </p:nvPr>
        </p:nvSpPr>
        <p:spPr/>
        <p:txBody>
          <a:bodyPr>
            <a:normAutofit fontScale="90000"/>
          </a:bodyPr>
          <a:lstStyle/>
          <a:p>
            <a:r>
              <a:rPr lang="en-US" dirty="0">
                <a:solidFill>
                  <a:schemeClr val="accent2">
                    <a:lumMod val="50000"/>
                  </a:schemeClr>
                </a:solidFill>
                <a:effectLst>
                  <a:outerShdw blurRad="38100" dist="38100" dir="2700000" algn="tl">
                    <a:srgbClr val="000000">
                      <a:alpha val="43137"/>
                    </a:srgbClr>
                  </a:outerShdw>
                </a:effectLst>
              </a:rPr>
              <a:t>Dual Credit Tool Kit: Note Taking</a:t>
            </a:r>
            <a:endParaRPr lang="en-US" dirty="0"/>
          </a:p>
        </p:txBody>
      </p:sp>
      <p:sp>
        <p:nvSpPr>
          <p:cNvPr id="4" name="Content Placeholder 3"/>
          <p:cNvSpPr>
            <a:spLocks noGrp="1"/>
          </p:cNvSpPr>
          <p:nvPr>
            <p:ph sz="half" idx="1"/>
          </p:nvPr>
        </p:nvSpPr>
        <p:spPr>
          <a:xfrm>
            <a:off x="533400" y="2971800"/>
            <a:ext cx="4038600" cy="3337715"/>
          </a:xfrm>
        </p:spPr>
        <p:txBody>
          <a:bodyPr>
            <a:normAutofit fontScale="62500" lnSpcReduction="20000"/>
          </a:bodyPr>
          <a:lstStyle/>
          <a:p>
            <a:pPr marL="0" indent="0">
              <a:buNone/>
            </a:pPr>
            <a:r>
              <a:rPr lang="en-CA" b="1" dirty="0" smtClean="0">
                <a:latin typeface="Arial" pitchFamily="34" charset="0"/>
                <a:cs typeface="Arial" pitchFamily="34" charset="0"/>
              </a:rPr>
              <a:t>Some </a:t>
            </a:r>
            <a:r>
              <a:rPr lang="en-CA" b="1" dirty="0" smtClean="0">
                <a:latin typeface="Arial" pitchFamily="34" charset="0"/>
                <a:cs typeface="Arial" pitchFamily="34" charset="0"/>
              </a:rPr>
              <a:t>hints:</a:t>
            </a:r>
            <a:endParaRPr lang="en-CA" b="1" dirty="0" smtClean="0">
              <a:latin typeface="Arial" pitchFamily="34" charset="0"/>
              <a:cs typeface="Arial" pitchFamily="34" charset="0"/>
            </a:endParaRPr>
          </a:p>
          <a:p>
            <a:pPr marL="0" indent="0" algn="ctr">
              <a:buNone/>
            </a:pPr>
            <a:endParaRPr lang="en-CA" b="1" dirty="0">
              <a:latin typeface="Arial" pitchFamily="34" charset="0"/>
              <a:cs typeface="Arial" pitchFamily="34" charset="0"/>
            </a:endParaRPr>
          </a:p>
          <a:p>
            <a:r>
              <a:rPr lang="en-CA" dirty="0" smtClean="0">
                <a:latin typeface="Arial" pitchFamily="34" charset="0"/>
                <a:cs typeface="Arial" pitchFamily="34" charset="0"/>
              </a:rPr>
              <a:t>Pay </a:t>
            </a:r>
            <a:r>
              <a:rPr lang="en-CA" dirty="0">
                <a:latin typeface="Arial" pitchFamily="34" charset="0"/>
                <a:cs typeface="Arial" pitchFamily="34" charset="0"/>
              </a:rPr>
              <a:t>attention to what your instructor says. Often they will tell you what the key ideas are. </a:t>
            </a:r>
            <a:endParaRPr lang="en-CA" dirty="0" smtClean="0">
              <a:latin typeface="Arial" pitchFamily="34" charset="0"/>
              <a:cs typeface="Arial" pitchFamily="34" charset="0"/>
            </a:endParaRPr>
          </a:p>
          <a:p>
            <a:endParaRPr lang="en-CA" sz="1300" dirty="0" smtClean="0">
              <a:latin typeface="Arial" pitchFamily="34" charset="0"/>
              <a:cs typeface="Arial" pitchFamily="34" charset="0"/>
            </a:endParaRPr>
          </a:p>
          <a:p>
            <a:r>
              <a:rPr lang="en-CA" dirty="0" smtClean="0">
                <a:latin typeface="Arial" pitchFamily="34" charset="0"/>
                <a:cs typeface="Arial" pitchFamily="34" charset="0"/>
              </a:rPr>
              <a:t>Use your syllabus to help you decipher important information.</a:t>
            </a:r>
          </a:p>
          <a:p>
            <a:endParaRPr lang="en-CA" sz="1300" dirty="0" smtClean="0">
              <a:latin typeface="Arial" pitchFamily="34" charset="0"/>
              <a:cs typeface="Arial" pitchFamily="34" charset="0"/>
            </a:endParaRPr>
          </a:p>
          <a:p>
            <a:r>
              <a:rPr lang="en-CA" dirty="0" smtClean="0">
                <a:latin typeface="Arial" pitchFamily="34" charset="0"/>
                <a:cs typeface="Arial" pitchFamily="34" charset="0"/>
              </a:rPr>
              <a:t>Write down questions you have about things you don’t understand.</a:t>
            </a:r>
          </a:p>
          <a:p>
            <a:endParaRPr lang="en-CA" sz="1300" dirty="0" smtClean="0">
              <a:latin typeface="Arial" pitchFamily="34" charset="0"/>
              <a:cs typeface="Arial" pitchFamily="34" charset="0"/>
            </a:endParaRPr>
          </a:p>
          <a:p>
            <a:r>
              <a:rPr lang="en-CA" dirty="0" smtClean="0">
                <a:latin typeface="Arial" pitchFamily="34" charset="0"/>
                <a:cs typeface="Arial" pitchFamily="34" charset="0"/>
              </a:rPr>
              <a:t>Many </a:t>
            </a:r>
            <a:r>
              <a:rPr lang="en-CA" dirty="0">
                <a:latin typeface="Arial" pitchFamily="34" charset="0"/>
                <a:cs typeface="Arial" pitchFamily="34" charset="0"/>
              </a:rPr>
              <a:t>teachers end the lecture with a quick wrap up/summary of the key points…write these down!</a:t>
            </a:r>
          </a:p>
        </p:txBody>
      </p:sp>
      <p:sp>
        <p:nvSpPr>
          <p:cNvPr id="3" name="Content Placeholder 2"/>
          <p:cNvSpPr>
            <a:spLocks noGrp="1"/>
          </p:cNvSpPr>
          <p:nvPr>
            <p:ph sz="half" idx="2"/>
          </p:nvPr>
        </p:nvSpPr>
        <p:spPr>
          <a:xfrm>
            <a:off x="4648200" y="2971800"/>
            <a:ext cx="4038600" cy="3413915"/>
          </a:xfrm>
          <a:ln w="28575">
            <a:solidFill>
              <a:schemeClr val="tx2"/>
            </a:solidFill>
          </a:ln>
        </p:spPr>
        <p:txBody>
          <a:bodyPr>
            <a:normAutofit fontScale="62500" lnSpcReduction="20000"/>
          </a:bodyPr>
          <a:lstStyle/>
          <a:p>
            <a:pPr marL="0" indent="0">
              <a:buNone/>
            </a:pPr>
            <a:r>
              <a:rPr lang="en-CA" b="1" dirty="0" smtClean="0">
                <a:latin typeface="Arial" pitchFamily="34" charset="0"/>
                <a:cs typeface="Arial" pitchFamily="34" charset="0"/>
              </a:rPr>
              <a:t>Lecture Cues: Write this down!</a:t>
            </a:r>
            <a:endParaRPr lang="en-CA" b="1" dirty="0">
              <a:latin typeface="Arial" pitchFamily="34" charset="0"/>
              <a:cs typeface="Arial" pitchFamily="34" charset="0"/>
            </a:endParaRPr>
          </a:p>
          <a:p>
            <a:endParaRPr lang="en-CA" dirty="0">
              <a:latin typeface="Arial" pitchFamily="34" charset="0"/>
              <a:cs typeface="Arial" pitchFamily="34" charset="0"/>
            </a:endParaRPr>
          </a:p>
          <a:p>
            <a:r>
              <a:rPr lang="en-CA" dirty="0" smtClean="0">
                <a:latin typeface="Arial" pitchFamily="34" charset="0"/>
                <a:cs typeface="Arial" pitchFamily="34" charset="0"/>
              </a:rPr>
              <a:t>Information on the black board or PowerPoint presentations.</a:t>
            </a:r>
          </a:p>
          <a:p>
            <a:endParaRPr lang="en-CA" sz="1600" dirty="0">
              <a:latin typeface="Arial" pitchFamily="34" charset="0"/>
              <a:cs typeface="Arial" pitchFamily="34" charset="0"/>
            </a:endParaRPr>
          </a:p>
          <a:p>
            <a:r>
              <a:rPr lang="en-CA" dirty="0" smtClean="0">
                <a:latin typeface="Arial" pitchFamily="34" charset="0"/>
                <a:cs typeface="Arial" pitchFamily="34" charset="0"/>
              </a:rPr>
              <a:t>Repeated words/phrases.</a:t>
            </a:r>
          </a:p>
          <a:p>
            <a:endParaRPr lang="en-CA" sz="1600" dirty="0">
              <a:latin typeface="Arial" pitchFamily="34" charset="0"/>
              <a:cs typeface="Arial" pitchFamily="34" charset="0"/>
            </a:endParaRPr>
          </a:p>
          <a:p>
            <a:r>
              <a:rPr lang="en-CA" dirty="0" smtClean="0">
                <a:latin typeface="Arial" pitchFamily="34" charset="0"/>
                <a:cs typeface="Arial" pitchFamily="34" charset="0"/>
              </a:rPr>
              <a:t>Information </a:t>
            </a:r>
            <a:r>
              <a:rPr lang="en-CA" dirty="0">
                <a:latin typeface="Arial" pitchFamily="34" charset="0"/>
                <a:cs typeface="Arial" pitchFamily="34" charset="0"/>
              </a:rPr>
              <a:t>that is </a:t>
            </a:r>
            <a:r>
              <a:rPr lang="en-CA" dirty="0" smtClean="0">
                <a:latin typeface="Arial" pitchFamily="34" charset="0"/>
                <a:cs typeface="Arial" pitchFamily="34" charset="0"/>
              </a:rPr>
              <a:t>said </a:t>
            </a:r>
            <a:r>
              <a:rPr lang="en-CA" dirty="0">
                <a:latin typeface="Arial" pitchFamily="34" charset="0"/>
                <a:cs typeface="Arial" pitchFamily="34" charset="0"/>
              </a:rPr>
              <a:t>very slowly, as if to be written down </a:t>
            </a:r>
            <a:r>
              <a:rPr lang="en-CA" dirty="0" smtClean="0">
                <a:latin typeface="Arial" pitchFamily="34" charset="0"/>
                <a:cs typeface="Arial" pitchFamily="34" charset="0"/>
              </a:rPr>
              <a:t>verbatim.</a:t>
            </a:r>
          </a:p>
          <a:p>
            <a:endParaRPr lang="en-CA" sz="1600" dirty="0">
              <a:latin typeface="Arial" pitchFamily="34" charset="0"/>
              <a:cs typeface="Arial" pitchFamily="34" charset="0"/>
            </a:endParaRPr>
          </a:p>
          <a:p>
            <a:r>
              <a:rPr lang="en-CA" dirty="0" smtClean="0">
                <a:latin typeface="Arial" pitchFamily="34" charset="0"/>
                <a:cs typeface="Arial" pitchFamily="34" charset="0"/>
              </a:rPr>
              <a:t>Information </a:t>
            </a:r>
            <a:r>
              <a:rPr lang="en-CA" dirty="0">
                <a:latin typeface="Arial" pitchFamily="34" charset="0"/>
                <a:cs typeface="Arial" pitchFamily="34" charset="0"/>
              </a:rPr>
              <a:t>that is said with emphasis or </a:t>
            </a:r>
            <a:r>
              <a:rPr lang="en-CA" dirty="0" smtClean="0">
                <a:latin typeface="Arial" pitchFamily="34" charset="0"/>
                <a:cs typeface="Arial" pitchFamily="34" charset="0"/>
              </a:rPr>
              <a:t>loudly.</a:t>
            </a:r>
          </a:p>
          <a:p>
            <a:endParaRPr lang="en-CA" sz="1800" dirty="0">
              <a:latin typeface="Arial" pitchFamily="34" charset="0"/>
              <a:cs typeface="Arial" pitchFamily="34" charset="0"/>
            </a:endParaRPr>
          </a:p>
          <a:p>
            <a:r>
              <a:rPr lang="en-CA" dirty="0" smtClean="0">
                <a:latin typeface="Arial" pitchFamily="34" charset="0"/>
                <a:cs typeface="Arial" pitchFamily="34" charset="0"/>
              </a:rPr>
              <a:t>Listen for words </a:t>
            </a:r>
            <a:r>
              <a:rPr lang="en-CA" dirty="0">
                <a:latin typeface="Arial" pitchFamily="34" charset="0"/>
                <a:cs typeface="Arial" pitchFamily="34" charset="0"/>
              </a:rPr>
              <a:t>such as: especially, therefore, consequently, most significant, most important, however…</a:t>
            </a:r>
          </a:p>
          <a:p>
            <a:endParaRPr lang="en-US" dirty="0"/>
          </a:p>
        </p:txBody>
      </p:sp>
      <p:sp>
        <p:nvSpPr>
          <p:cNvPr id="5" name="TextBox 4"/>
          <p:cNvSpPr txBox="1"/>
          <p:nvPr/>
        </p:nvSpPr>
        <p:spPr>
          <a:xfrm>
            <a:off x="533400" y="2133600"/>
            <a:ext cx="7239000" cy="369332"/>
          </a:xfrm>
          <a:prstGeom prst="rect">
            <a:avLst/>
          </a:prstGeom>
          <a:noFill/>
        </p:spPr>
        <p:txBody>
          <a:bodyPr wrap="square" rtlCol="0">
            <a:spAutoFit/>
          </a:bodyPr>
          <a:lstStyle/>
          <a:p>
            <a:r>
              <a:rPr lang="en-US" b="1" dirty="0" smtClean="0"/>
              <a:t>Help!  What do I write down?</a:t>
            </a:r>
            <a:endParaRPr lang="en-US" b="1" dirty="0"/>
          </a:p>
        </p:txBody>
      </p:sp>
    </p:spTree>
    <p:extLst>
      <p:ext uri="{BB962C8B-B14F-4D97-AF65-F5344CB8AC3E}">
        <p14:creationId xmlns:p14="http://schemas.microsoft.com/office/powerpoint/2010/main" val="230994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ghtSunOnly.gif"/>
          <p:cNvPicPr>
            <a:picLocks noChangeAspect="1"/>
          </p:cNvPicPr>
          <p:nvPr/>
        </p:nvPicPr>
        <p:blipFill>
          <a:blip r:embed="rId3" cstate="print"/>
          <a:stretch>
            <a:fillRect/>
          </a:stretch>
        </p:blipFill>
        <p:spPr>
          <a:xfrm>
            <a:off x="7239000" y="4267200"/>
            <a:ext cx="1419567" cy="1428825"/>
          </a:xfrm>
          <a:prstGeom prst="rect">
            <a:avLst/>
          </a:prstGeom>
          <a:effectLst>
            <a:reflection blurRad="6350" stA="50000" endA="300" endPos="55500" dist="50800" dir="5400000" sy="-100000" algn="bl" rotWithShape="0"/>
          </a:effectLst>
        </p:spPr>
      </p:pic>
      <p:sp>
        <p:nvSpPr>
          <p:cNvPr id="2" name="Title 1"/>
          <p:cNvSpPr>
            <a:spLocks noGrp="1"/>
          </p:cNvSpPr>
          <p:nvPr>
            <p:ph type="title"/>
          </p:nvPr>
        </p:nvSpPr>
        <p:spPr>
          <a:xfrm>
            <a:off x="615668" y="457200"/>
            <a:ext cx="8229600" cy="1143000"/>
          </a:xfrm>
        </p:spPr>
        <p:txBody>
          <a:bodyPr>
            <a:normAutofit fontScale="90000"/>
          </a:bodyPr>
          <a:lstStyle/>
          <a:p>
            <a:pPr>
              <a:defRPr/>
            </a:pPr>
            <a:r>
              <a:rPr lang="en-US" dirty="0" smtClean="0">
                <a:solidFill>
                  <a:schemeClr val="accent2">
                    <a:lumMod val="50000"/>
                  </a:schemeClr>
                </a:solidFill>
                <a:effectLst>
                  <a:outerShdw blurRad="38100" dist="38100" dir="2700000" algn="tl">
                    <a:srgbClr val="000000">
                      <a:alpha val="43137"/>
                    </a:srgbClr>
                  </a:outerShdw>
                </a:effectLst>
              </a:rPr>
              <a:t>Dual Credit Tool Kit: Note Taking</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5" name="TextBox 4"/>
          <p:cNvSpPr txBox="1"/>
          <p:nvPr/>
        </p:nvSpPr>
        <p:spPr>
          <a:xfrm>
            <a:off x="428625" y="1857375"/>
            <a:ext cx="8358188" cy="1077218"/>
          </a:xfrm>
          <a:prstGeom prst="rect">
            <a:avLst/>
          </a:prstGeom>
          <a:noFill/>
        </p:spPr>
        <p:txBody>
          <a:bodyPr>
            <a:spAutoFit/>
          </a:bodyPr>
          <a:lstStyle/>
          <a:p>
            <a:pPr>
              <a:defRPr/>
            </a:pPr>
            <a:endParaRPr lang="en-US" sz="3200" dirty="0"/>
          </a:p>
          <a:p>
            <a:pPr>
              <a:defRPr/>
            </a:pPr>
            <a:endParaRPr lang="en-US" sz="3200" dirty="0"/>
          </a:p>
        </p:txBody>
      </p:sp>
      <p:sp>
        <p:nvSpPr>
          <p:cNvPr id="4" name="TextBox 3"/>
          <p:cNvSpPr txBox="1"/>
          <p:nvPr/>
        </p:nvSpPr>
        <p:spPr>
          <a:xfrm>
            <a:off x="609600" y="2466510"/>
            <a:ext cx="7786742" cy="3354765"/>
          </a:xfrm>
          <a:prstGeom prst="rect">
            <a:avLst/>
          </a:prstGeom>
          <a:noFill/>
        </p:spPr>
        <p:txBody>
          <a:bodyPr wrap="square" rtlCol="0">
            <a:spAutoFit/>
          </a:bodyPr>
          <a:lstStyle/>
          <a:p>
            <a:r>
              <a:rPr lang="en-CA" sz="1600" dirty="0"/>
              <a:t>Unfortunately, there is no “sure cure” for note taking. There is not one method that will work </a:t>
            </a:r>
            <a:r>
              <a:rPr lang="en-CA" sz="1600" dirty="0" smtClean="0"/>
              <a:t>for </a:t>
            </a:r>
            <a:r>
              <a:rPr lang="en-CA" sz="1600" dirty="0"/>
              <a:t>every student in every class. </a:t>
            </a:r>
            <a:r>
              <a:rPr lang="en-CA" sz="1600" dirty="0" smtClean="0"/>
              <a:t>Try different </a:t>
            </a:r>
            <a:r>
              <a:rPr lang="en-CA" sz="1600" dirty="0"/>
              <a:t>methods and create one that works for you</a:t>
            </a:r>
            <a:r>
              <a:rPr lang="en-CA" sz="2000" dirty="0"/>
              <a:t>! </a:t>
            </a:r>
            <a:endParaRPr lang="en-CA" sz="2000" dirty="0" smtClean="0"/>
          </a:p>
          <a:p>
            <a:endParaRPr lang="en-CA" sz="2000" dirty="0"/>
          </a:p>
          <a:p>
            <a:r>
              <a:rPr lang="en-CA" sz="2000" b="1" dirty="0" smtClean="0"/>
              <a:t>Using </a:t>
            </a:r>
            <a:r>
              <a:rPr lang="en-CA" sz="2000" b="1" dirty="0" smtClean="0"/>
              <a:t>Technology:</a:t>
            </a:r>
          </a:p>
          <a:p>
            <a:endParaRPr lang="en-CA" sz="2000" b="1" u="sng" dirty="0"/>
          </a:p>
          <a:p>
            <a:pPr marL="342900" indent="-342900">
              <a:buFont typeface="Arial" pitchFamily="34" charset="0"/>
              <a:buChar char="•"/>
            </a:pPr>
            <a:r>
              <a:rPr lang="en-CA" sz="2000" dirty="0"/>
              <a:t> </a:t>
            </a:r>
            <a:r>
              <a:rPr lang="en-CA" sz="1600" b="1" dirty="0" smtClean="0"/>
              <a:t>Using a laptop/netbook/</a:t>
            </a:r>
            <a:r>
              <a:rPr lang="en-CA" sz="1600" b="1" dirty="0" err="1" smtClean="0"/>
              <a:t>iPad</a:t>
            </a:r>
            <a:r>
              <a:rPr lang="en-CA" sz="1600" b="1" dirty="0" smtClean="0"/>
              <a:t>/tablet </a:t>
            </a:r>
            <a:r>
              <a:rPr lang="en-CA" sz="1600" dirty="0" smtClean="0"/>
              <a:t>may be quicker than writing.</a:t>
            </a:r>
          </a:p>
          <a:p>
            <a:pPr marL="342900" indent="-342900">
              <a:buFont typeface="Arial" pitchFamily="34" charset="0"/>
              <a:buChar char="•"/>
            </a:pPr>
            <a:endParaRPr lang="en-CA" sz="1600" dirty="0" smtClean="0"/>
          </a:p>
          <a:p>
            <a:pPr marL="342900" indent="-342900">
              <a:buFont typeface="Arial" pitchFamily="34" charset="0"/>
              <a:buChar char="•"/>
            </a:pPr>
            <a:r>
              <a:rPr lang="en-CA" sz="1600" dirty="0" smtClean="0"/>
              <a:t>If </a:t>
            </a:r>
            <a:r>
              <a:rPr lang="en-CA" sz="1600" dirty="0"/>
              <a:t>you are using </a:t>
            </a:r>
            <a:r>
              <a:rPr lang="en-CA" sz="1600" dirty="0" smtClean="0"/>
              <a:t>technology </a:t>
            </a:r>
            <a:r>
              <a:rPr lang="en-CA" sz="1600" dirty="0"/>
              <a:t>–</a:t>
            </a:r>
            <a:r>
              <a:rPr lang="en-CA" sz="1600" b="1" dirty="0"/>
              <a:t>learn the shortcuts</a:t>
            </a:r>
            <a:r>
              <a:rPr lang="en-CA" sz="1600" dirty="0"/>
              <a:t>! </a:t>
            </a:r>
            <a:r>
              <a:rPr lang="en-CA" sz="1600" dirty="0" smtClean="0"/>
              <a:t>Don’t waste time </a:t>
            </a:r>
            <a:r>
              <a:rPr lang="en-CA" sz="1600" dirty="0"/>
              <a:t>formatting when you should be getting the information down</a:t>
            </a:r>
            <a:r>
              <a:rPr lang="en-CA" sz="1600" dirty="0" smtClean="0"/>
              <a:t>!</a:t>
            </a:r>
          </a:p>
          <a:p>
            <a:pPr marL="342900" indent="-342900">
              <a:buFont typeface="Arial" pitchFamily="34" charset="0"/>
              <a:buChar char="•"/>
            </a:pPr>
            <a:endParaRPr lang="en-CA" sz="1600" dirty="0" smtClean="0"/>
          </a:p>
          <a:p>
            <a:pPr marL="342900" indent="-342900">
              <a:buFont typeface="Arial" pitchFamily="34" charset="0"/>
              <a:buChar char="•"/>
            </a:pPr>
            <a:r>
              <a:rPr lang="en-CA" sz="1600" b="1" dirty="0" smtClean="0"/>
              <a:t>Stay off </a:t>
            </a:r>
            <a:r>
              <a:rPr lang="en-CA" sz="1600" b="1" dirty="0"/>
              <a:t>social </a:t>
            </a:r>
            <a:r>
              <a:rPr lang="en-CA" sz="1600" b="1" dirty="0" smtClean="0"/>
              <a:t>media</a:t>
            </a:r>
            <a:r>
              <a:rPr lang="en-CA" sz="1600" dirty="0" smtClean="0"/>
              <a:t> and </a:t>
            </a:r>
            <a:r>
              <a:rPr lang="en-CA" sz="1600" b="1" dirty="0" smtClean="0"/>
              <a:t>avoid texting.</a:t>
            </a:r>
            <a:r>
              <a:rPr lang="en-CA" sz="1600" dirty="0" smtClean="0"/>
              <a:t> Be present</a:t>
            </a:r>
            <a:r>
              <a:rPr lang="en-CA" sz="1600" dirty="0" smtClean="0">
                <a:solidFill>
                  <a:schemeClr val="accent1">
                    <a:lumMod val="75000"/>
                  </a:schemeClr>
                </a:solidFill>
              </a:rPr>
              <a:t>. </a:t>
            </a:r>
            <a:endParaRPr lang="en-CA" sz="1600" dirty="0">
              <a:solidFill>
                <a:schemeClr val="accent1">
                  <a:lumMod val="75000"/>
                </a:schemeClr>
              </a:solidFill>
            </a:endParaRPr>
          </a:p>
        </p:txBody>
      </p:sp>
      <p:sp>
        <p:nvSpPr>
          <p:cNvPr id="3" name="TextBox 2"/>
          <p:cNvSpPr txBox="1"/>
          <p:nvPr/>
        </p:nvSpPr>
        <p:spPr>
          <a:xfrm>
            <a:off x="609600" y="2057400"/>
            <a:ext cx="7543800" cy="400110"/>
          </a:xfrm>
          <a:prstGeom prst="rect">
            <a:avLst/>
          </a:prstGeom>
          <a:noFill/>
        </p:spPr>
        <p:txBody>
          <a:bodyPr wrap="square" rtlCol="0">
            <a:spAutoFit/>
          </a:bodyPr>
          <a:lstStyle/>
          <a:p>
            <a:r>
              <a:rPr lang="en-US" sz="2000" b="1" dirty="0"/>
              <a:t>Effective Note Taking Strategies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714569722"/>
              </p:ext>
            </p:extLst>
          </p:nvPr>
        </p:nvGraphicFramePr>
        <p:xfrm>
          <a:off x="1066800" y="1600200"/>
          <a:ext cx="7086600" cy="4678680"/>
        </p:xfrm>
        <a:graphic>
          <a:graphicData uri="http://schemas.openxmlformats.org/drawingml/2006/table">
            <a:tbl>
              <a:tblPr firstRow="1" bandRow="1">
                <a:tableStyleId>{5C22544A-7EE6-4342-B048-85BDC9FD1C3A}</a:tableStyleId>
              </a:tblPr>
              <a:tblGrid>
                <a:gridCol w="3543300"/>
                <a:gridCol w="3543300"/>
              </a:tblGrid>
              <a:tr h="2248492">
                <a:tc>
                  <a:txBody>
                    <a:bodyPr/>
                    <a:lstStyle/>
                    <a:p>
                      <a:pPr algn="ctr"/>
                      <a:r>
                        <a:rPr kumimoji="0" lang="en-CA" sz="1600" b="1" kern="1200" dirty="0" smtClean="0">
                          <a:solidFill>
                            <a:schemeClr val="lt1"/>
                          </a:solidFill>
                          <a:effectLst/>
                          <a:latin typeface="Arial" pitchFamily="34" charset="0"/>
                          <a:ea typeface="+mn-ea"/>
                          <a:cs typeface="Arial" pitchFamily="34" charset="0"/>
                        </a:rPr>
                        <a:t>Get Messy!</a:t>
                      </a:r>
                    </a:p>
                    <a:p>
                      <a:pPr algn="ctr"/>
                      <a:r>
                        <a:rPr kumimoji="0" lang="en-CA" sz="1600" b="1" kern="1200" dirty="0" smtClean="0">
                          <a:solidFill>
                            <a:schemeClr val="lt1"/>
                          </a:solidFill>
                          <a:effectLst/>
                          <a:latin typeface="Arial" pitchFamily="34" charset="0"/>
                          <a:ea typeface="+mn-ea"/>
                          <a:cs typeface="Arial" pitchFamily="34" charset="0"/>
                        </a:rPr>
                        <a:t> </a:t>
                      </a:r>
                    </a:p>
                    <a:p>
                      <a:pPr algn="ctr"/>
                      <a:r>
                        <a:rPr kumimoji="0" lang="en-CA" sz="1600" b="1" kern="1200" dirty="0" smtClean="0">
                          <a:solidFill>
                            <a:schemeClr val="lt1"/>
                          </a:solidFill>
                          <a:effectLst/>
                          <a:latin typeface="Arial" pitchFamily="34" charset="0"/>
                          <a:ea typeface="+mn-ea"/>
                          <a:cs typeface="Arial" pitchFamily="34" charset="0"/>
                        </a:rPr>
                        <a:t>Highlight, underline and make notes on your notes. Don’t be afraid to “mess them up”. </a:t>
                      </a:r>
                      <a:endParaRPr lang="en-CA" sz="1600" dirty="0">
                        <a:latin typeface="Arial" pitchFamily="34" charset="0"/>
                        <a:cs typeface="Arial" pitchFamily="34" charset="0"/>
                      </a:endParaRPr>
                    </a:p>
                  </a:txBody>
                  <a:tcPr/>
                </a:tc>
                <a:tc>
                  <a:txBody>
                    <a:bodyPr/>
                    <a:lstStyle/>
                    <a:p>
                      <a:pPr algn="ctr"/>
                      <a:r>
                        <a:rPr kumimoji="0" lang="en-CA" sz="1600" b="1" kern="1200" dirty="0" smtClean="0">
                          <a:solidFill>
                            <a:schemeClr val="lt1"/>
                          </a:solidFill>
                          <a:effectLst/>
                          <a:latin typeface="Arial" pitchFamily="34" charset="0"/>
                          <a:ea typeface="+mn-ea"/>
                          <a:cs typeface="Arial" pitchFamily="34" charset="0"/>
                        </a:rPr>
                        <a:t>Skeleton Prose</a:t>
                      </a:r>
                    </a:p>
                    <a:p>
                      <a:pPr algn="ctr"/>
                      <a:r>
                        <a:rPr kumimoji="0" lang="en-CA" sz="1600" b="1" kern="1200" dirty="0" smtClean="0">
                          <a:solidFill>
                            <a:schemeClr val="lt1"/>
                          </a:solidFill>
                          <a:effectLst/>
                          <a:latin typeface="Arial" pitchFamily="34" charset="0"/>
                          <a:ea typeface="+mn-ea"/>
                          <a:cs typeface="Arial" pitchFamily="34" charset="0"/>
                        </a:rPr>
                        <a:t> </a:t>
                      </a:r>
                    </a:p>
                    <a:p>
                      <a:pPr algn="ctr"/>
                      <a:r>
                        <a:rPr kumimoji="0" lang="en-CA" sz="1600" b="1" kern="1200" dirty="0" smtClean="0">
                          <a:solidFill>
                            <a:schemeClr val="lt1"/>
                          </a:solidFill>
                          <a:effectLst/>
                          <a:latin typeface="Arial" pitchFamily="34" charset="0"/>
                          <a:ea typeface="+mn-ea"/>
                          <a:cs typeface="Arial" pitchFamily="34" charset="0"/>
                        </a:rPr>
                        <a:t>Notes are written in a sequence of numbered points/paragraphs with headings. This method is similar to an essay plan/outline.</a:t>
                      </a:r>
                    </a:p>
                    <a:p>
                      <a:pPr algn="ctr"/>
                      <a:endParaRPr lang="en-CA" dirty="0"/>
                    </a:p>
                  </a:txBody>
                  <a:tcPr/>
                </a:tc>
              </a:tr>
              <a:tr h="2430188">
                <a:tc>
                  <a:txBody>
                    <a:bodyPr/>
                    <a:lstStyle/>
                    <a:p>
                      <a:pPr algn="ctr"/>
                      <a:r>
                        <a:rPr kumimoji="0" lang="en-CA" sz="1600" b="1" kern="1200" dirty="0" smtClean="0">
                          <a:solidFill>
                            <a:schemeClr val="dk1"/>
                          </a:solidFill>
                          <a:effectLst/>
                          <a:latin typeface="Arial" pitchFamily="34" charset="0"/>
                          <a:ea typeface="+mn-ea"/>
                          <a:cs typeface="Arial" pitchFamily="34" charset="0"/>
                        </a:rPr>
                        <a:t>Screen Shots</a:t>
                      </a:r>
                      <a:endParaRPr kumimoji="0" lang="en-CA" sz="1600" kern="1200" dirty="0" smtClean="0">
                        <a:solidFill>
                          <a:schemeClr val="dk1"/>
                        </a:solidFill>
                        <a:effectLst/>
                        <a:latin typeface="Arial" pitchFamily="34" charset="0"/>
                        <a:ea typeface="+mn-ea"/>
                        <a:cs typeface="Arial" pitchFamily="34" charset="0"/>
                      </a:endParaRPr>
                    </a:p>
                    <a:p>
                      <a:pPr algn="ctr"/>
                      <a:r>
                        <a:rPr kumimoji="0" lang="en-CA" sz="1600" b="1" kern="1200" dirty="0" smtClean="0">
                          <a:solidFill>
                            <a:schemeClr val="dk1"/>
                          </a:solidFill>
                          <a:effectLst/>
                          <a:latin typeface="Arial" pitchFamily="34" charset="0"/>
                          <a:ea typeface="+mn-ea"/>
                          <a:cs typeface="Arial" pitchFamily="34" charset="0"/>
                        </a:rPr>
                        <a:t> </a:t>
                      </a:r>
                      <a:endParaRPr kumimoji="0" lang="en-CA" sz="1600" kern="1200" dirty="0" smtClean="0">
                        <a:solidFill>
                          <a:schemeClr val="dk1"/>
                        </a:solidFill>
                        <a:effectLst/>
                        <a:latin typeface="Arial" pitchFamily="34" charset="0"/>
                        <a:ea typeface="+mn-ea"/>
                        <a:cs typeface="Arial" pitchFamily="34" charset="0"/>
                      </a:endParaRPr>
                    </a:p>
                    <a:p>
                      <a:pPr algn="ctr"/>
                      <a:r>
                        <a:rPr kumimoji="0" lang="en-CA" sz="1600" kern="1200" dirty="0" smtClean="0">
                          <a:solidFill>
                            <a:schemeClr val="dk1"/>
                          </a:solidFill>
                          <a:effectLst/>
                          <a:latin typeface="Arial" pitchFamily="34" charset="0"/>
                          <a:ea typeface="+mn-ea"/>
                          <a:cs typeface="Arial" pitchFamily="34" charset="0"/>
                        </a:rPr>
                        <a:t>It is important to note that simply taking the picture is </a:t>
                      </a:r>
                      <a:r>
                        <a:rPr kumimoji="0" lang="en-CA" sz="1600" b="1" kern="1200" dirty="0" smtClean="0">
                          <a:solidFill>
                            <a:schemeClr val="dk1"/>
                          </a:solidFill>
                          <a:effectLst/>
                          <a:latin typeface="Arial" pitchFamily="34" charset="0"/>
                          <a:ea typeface="+mn-ea"/>
                          <a:cs typeface="Arial" pitchFamily="34" charset="0"/>
                        </a:rPr>
                        <a:t>NOT a note!</a:t>
                      </a:r>
                      <a:r>
                        <a:rPr kumimoji="0" lang="en-CA" sz="1600" kern="1200" dirty="0" smtClean="0">
                          <a:solidFill>
                            <a:schemeClr val="dk1"/>
                          </a:solidFill>
                          <a:effectLst/>
                          <a:latin typeface="Arial" pitchFamily="34" charset="0"/>
                          <a:ea typeface="+mn-ea"/>
                          <a:cs typeface="Arial" pitchFamily="34" charset="0"/>
                        </a:rPr>
                        <a:t> It is </a:t>
                      </a:r>
                      <a:r>
                        <a:rPr kumimoji="0" lang="en-CA" sz="1600" b="1" kern="1200" dirty="0" smtClean="0">
                          <a:solidFill>
                            <a:schemeClr val="dk1"/>
                          </a:solidFill>
                          <a:effectLst/>
                          <a:latin typeface="Arial" pitchFamily="34" charset="0"/>
                          <a:ea typeface="+mn-ea"/>
                          <a:cs typeface="Arial" pitchFamily="34" charset="0"/>
                        </a:rPr>
                        <a:t>essential</a:t>
                      </a:r>
                      <a:r>
                        <a:rPr kumimoji="0" lang="en-CA" sz="1600" kern="1200" dirty="0" smtClean="0">
                          <a:solidFill>
                            <a:schemeClr val="dk1"/>
                          </a:solidFill>
                          <a:effectLst/>
                          <a:latin typeface="Arial" pitchFamily="34" charset="0"/>
                          <a:ea typeface="+mn-ea"/>
                          <a:cs typeface="Arial" pitchFamily="34" charset="0"/>
                        </a:rPr>
                        <a:t> that you review the photo(s) and make notes on them! </a:t>
                      </a:r>
                    </a:p>
                    <a:p>
                      <a:pPr algn="ctr"/>
                      <a:endParaRPr lang="en-CA" sz="1600" dirty="0">
                        <a:latin typeface="Arial" pitchFamily="34" charset="0"/>
                        <a:cs typeface="Arial" pitchFamily="34" charset="0"/>
                      </a:endParaRPr>
                    </a:p>
                  </a:txBody>
                  <a:tcPr/>
                </a:tc>
                <a:tc>
                  <a:txBody>
                    <a:bodyPr/>
                    <a:lstStyle/>
                    <a:p>
                      <a:pPr algn="ctr"/>
                      <a:r>
                        <a:rPr kumimoji="0" lang="en-CA" sz="1600" b="1" kern="1200" dirty="0" smtClean="0">
                          <a:solidFill>
                            <a:schemeClr val="dk1"/>
                          </a:solidFill>
                          <a:effectLst/>
                          <a:latin typeface="Arial" pitchFamily="34" charset="0"/>
                          <a:ea typeface="+mn-ea"/>
                          <a:cs typeface="Arial" pitchFamily="34" charset="0"/>
                        </a:rPr>
                        <a:t>Bulleted Points</a:t>
                      </a:r>
                      <a:endParaRPr kumimoji="0" lang="en-CA" sz="1600" kern="1200" dirty="0" smtClean="0">
                        <a:solidFill>
                          <a:schemeClr val="dk1"/>
                        </a:solidFill>
                        <a:effectLst/>
                        <a:latin typeface="Arial" pitchFamily="34" charset="0"/>
                        <a:ea typeface="+mn-ea"/>
                        <a:cs typeface="Arial" pitchFamily="34" charset="0"/>
                      </a:endParaRPr>
                    </a:p>
                    <a:p>
                      <a:pPr algn="ctr"/>
                      <a:r>
                        <a:rPr kumimoji="0" lang="en-CA" sz="1600" b="1" kern="1200" dirty="0" smtClean="0">
                          <a:solidFill>
                            <a:schemeClr val="dk1"/>
                          </a:solidFill>
                          <a:effectLst/>
                          <a:latin typeface="Arial" pitchFamily="34" charset="0"/>
                          <a:ea typeface="+mn-ea"/>
                          <a:cs typeface="Arial" pitchFamily="34" charset="0"/>
                        </a:rPr>
                        <a:t> </a:t>
                      </a:r>
                      <a:endParaRPr kumimoji="0" lang="en-CA" sz="1600" kern="1200" dirty="0" smtClean="0">
                        <a:solidFill>
                          <a:schemeClr val="dk1"/>
                        </a:solidFill>
                        <a:effectLst/>
                        <a:latin typeface="Arial" pitchFamily="34" charset="0"/>
                        <a:ea typeface="+mn-ea"/>
                        <a:cs typeface="Arial" pitchFamily="34" charset="0"/>
                      </a:endParaRPr>
                    </a:p>
                    <a:p>
                      <a:pPr algn="ctr"/>
                      <a:r>
                        <a:rPr kumimoji="0" lang="en-CA" sz="1600" kern="1200" dirty="0" smtClean="0">
                          <a:solidFill>
                            <a:schemeClr val="dk1"/>
                          </a:solidFill>
                          <a:effectLst/>
                          <a:latin typeface="Arial" pitchFamily="34" charset="0"/>
                          <a:ea typeface="+mn-ea"/>
                          <a:cs typeface="Arial" pitchFamily="34" charset="0"/>
                        </a:rPr>
                        <a:t>Use bullets and point-form style to keep track of information. Use subheadings while writing or add in subheadings during review.</a:t>
                      </a:r>
                    </a:p>
                    <a:p>
                      <a:pPr algn="ctr"/>
                      <a:endParaRPr lang="en-CA" dirty="0"/>
                    </a:p>
                  </a:txBody>
                  <a:tcPr/>
                </a:tc>
              </a:tr>
            </a:tbl>
          </a:graphicData>
        </a:graphic>
      </p:graphicFrame>
      <p:sp>
        <p:nvSpPr>
          <p:cNvPr id="3" name="TextBox 2"/>
          <p:cNvSpPr txBox="1"/>
          <p:nvPr/>
        </p:nvSpPr>
        <p:spPr>
          <a:xfrm>
            <a:off x="457200" y="685800"/>
            <a:ext cx="8534400" cy="738664"/>
          </a:xfrm>
          <a:prstGeom prst="rect">
            <a:avLst/>
          </a:prstGeom>
          <a:noFill/>
        </p:spPr>
        <p:txBody>
          <a:bodyPr wrap="square" rtlCol="0">
            <a:spAutoFit/>
          </a:bodyPr>
          <a:lstStyle/>
          <a:p>
            <a:r>
              <a:rPr lang="en-US" sz="4200" dirty="0">
                <a:solidFill>
                  <a:schemeClr val="accent2">
                    <a:lumMod val="50000"/>
                  </a:schemeClr>
                </a:solidFill>
                <a:effectLst>
                  <a:outerShdw blurRad="38100" dist="38100" dir="2700000" algn="tl">
                    <a:srgbClr val="000000">
                      <a:alpha val="43137"/>
                    </a:srgbClr>
                  </a:outerShdw>
                </a:effectLst>
                <a:latin typeface="+mj-lt"/>
              </a:rPr>
              <a:t>Dual Credit Tool Kit: Note Taking</a:t>
            </a:r>
            <a:endParaRPr lang="en-US" sz="4200" dirty="0">
              <a:latin typeface="+mj-lt"/>
            </a:endParaRPr>
          </a:p>
        </p:txBody>
      </p:sp>
      <p:sp>
        <p:nvSpPr>
          <p:cNvPr id="2" name="Title 1"/>
          <p:cNvSpPr>
            <a:spLocks noGrp="1"/>
          </p:cNvSpPr>
          <p:nvPr>
            <p:ph type="title"/>
          </p:nvPr>
        </p:nvSpPr>
        <p:spPr>
          <a:xfrm>
            <a:off x="2514600" y="5562600"/>
            <a:ext cx="4114800" cy="1162050"/>
          </a:xfrm>
        </p:spPr>
        <p:txBody>
          <a:bodyPr/>
          <a:lstStyle/>
          <a:p>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Note Taking Strategies</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pic>
        <p:nvPicPr>
          <p:cNvPr id="6" name="Picture 5" descr="LightSunOnly.gif"/>
          <p:cNvPicPr>
            <a:picLocks noChangeAspect="1"/>
          </p:cNvPicPr>
          <p:nvPr/>
        </p:nvPicPr>
        <p:blipFill>
          <a:blip r:embed="rId3" cstate="print"/>
          <a:stretch>
            <a:fillRect/>
          </a:stretch>
        </p:blipFill>
        <p:spPr>
          <a:xfrm>
            <a:off x="7572033" y="4981612"/>
            <a:ext cx="1419567" cy="1428825"/>
          </a:xfrm>
          <a:prstGeom prst="rect">
            <a:avLst/>
          </a:prstGeom>
          <a:effectLst>
            <a:reflection blurRad="6350" stA="50000" endA="300" endPos="55500" dist="50800" dir="5400000" sy="-100000" algn="bl" rotWithShape="0"/>
          </a:effectLst>
        </p:spPr>
      </p:pic>
    </p:spTree>
    <p:extLst>
      <p:ext uri="{BB962C8B-B14F-4D97-AF65-F5344CB8AC3E}">
        <p14:creationId xmlns:p14="http://schemas.microsoft.com/office/powerpoint/2010/main" val="121512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SunOnly.gif"/>
          <p:cNvPicPr>
            <a:picLocks noChangeAspect="1"/>
          </p:cNvPicPr>
          <p:nvPr/>
        </p:nvPicPr>
        <p:blipFill>
          <a:blip r:embed="rId3" cstate="print"/>
          <a:stretch>
            <a:fillRect/>
          </a:stretch>
        </p:blipFill>
        <p:spPr>
          <a:xfrm>
            <a:off x="7283687" y="4517319"/>
            <a:ext cx="1419567" cy="1428825"/>
          </a:xfrm>
          <a:prstGeom prst="rect">
            <a:avLst/>
          </a:prstGeom>
          <a:effectLst>
            <a:reflection blurRad="6350" stA="50000" endA="300" endPos="55500" dist="50800" dir="5400000" sy="-100000" algn="bl" rotWithShape="0"/>
          </a:effectLst>
        </p:spPr>
      </p:pic>
      <p:sp>
        <p:nvSpPr>
          <p:cNvPr id="2" name="Title 1"/>
          <p:cNvSpPr>
            <a:spLocks noGrp="1"/>
          </p:cNvSpPr>
          <p:nvPr>
            <p:ph type="title"/>
          </p:nvPr>
        </p:nvSpPr>
        <p:spPr>
          <a:xfrm>
            <a:off x="557213" y="428612"/>
            <a:ext cx="8229600" cy="1143000"/>
          </a:xfrm>
        </p:spPr>
        <p:txBody>
          <a:bodyPr>
            <a:normAutofit/>
          </a:bodyPr>
          <a:lstStyle/>
          <a:p>
            <a:pPr>
              <a:defRPr/>
            </a:pPr>
            <a:r>
              <a:rPr lang="en-US" sz="4400" dirty="0">
                <a:solidFill>
                  <a:schemeClr val="accent2">
                    <a:lumMod val="50000"/>
                  </a:schemeClr>
                </a:solidFill>
                <a:effectLst>
                  <a:outerShdw blurRad="38100" dist="38100" dir="2700000" algn="tl">
                    <a:srgbClr val="000000">
                      <a:alpha val="43137"/>
                    </a:srgbClr>
                  </a:outerShdw>
                </a:effectLst>
              </a:rPr>
              <a:t>Dual Credit Tool Kit: Note Taking</a:t>
            </a:r>
          </a:p>
        </p:txBody>
      </p:sp>
      <p:sp>
        <p:nvSpPr>
          <p:cNvPr id="5" name="TextBox 4"/>
          <p:cNvSpPr txBox="1"/>
          <p:nvPr/>
        </p:nvSpPr>
        <p:spPr>
          <a:xfrm>
            <a:off x="428625" y="1857375"/>
            <a:ext cx="8358188" cy="1077218"/>
          </a:xfrm>
          <a:prstGeom prst="rect">
            <a:avLst/>
          </a:prstGeom>
          <a:noFill/>
        </p:spPr>
        <p:txBody>
          <a:bodyPr>
            <a:spAutoFit/>
          </a:bodyPr>
          <a:lstStyle/>
          <a:p>
            <a:pPr>
              <a:defRPr/>
            </a:pPr>
            <a:endParaRPr lang="en-US" sz="3200" dirty="0"/>
          </a:p>
          <a:p>
            <a:pPr>
              <a:defRPr/>
            </a:pPr>
            <a:endParaRPr lang="en-US" sz="3200" dirty="0"/>
          </a:p>
        </p:txBody>
      </p:sp>
      <p:sp>
        <p:nvSpPr>
          <p:cNvPr id="4" name="TextBox 3"/>
          <p:cNvSpPr txBox="1"/>
          <p:nvPr/>
        </p:nvSpPr>
        <p:spPr>
          <a:xfrm>
            <a:off x="851770" y="2107288"/>
            <a:ext cx="7786742" cy="3847207"/>
          </a:xfrm>
          <a:prstGeom prst="rect">
            <a:avLst/>
          </a:prstGeom>
          <a:noFill/>
        </p:spPr>
        <p:txBody>
          <a:bodyPr wrap="square" rtlCol="0">
            <a:spAutoFit/>
          </a:bodyPr>
          <a:lstStyle/>
          <a:p>
            <a:pPr marL="342900" indent="-342900">
              <a:buFont typeface="Arial" pitchFamily="34" charset="0"/>
              <a:buChar char="•"/>
            </a:pPr>
            <a:r>
              <a:rPr lang="en-CA" sz="2000" dirty="0" smtClean="0"/>
              <a:t> </a:t>
            </a:r>
            <a:r>
              <a:rPr lang="en-CA" sz="1600" dirty="0" smtClean="0"/>
              <a:t>Use </a:t>
            </a:r>
            <a:r>
              <a:rPr lang="en-CA" sz="1600" b="1" dirty="0" smtClean="0"/>
              <a:t>abbreviations</a:t>
            </a:r>
            <a:r>
              <a:rPr lang="en-CA" sz="1600" dirty="0" smtClean="0"/>
              <a:t> (b/c- because, w/o- without, w/-with, </a:t>
            </a:r>
            <a:r>
              <a:rPr lang="en-CA" sz="1600" dirty="0" err="1" smtClean="0"/>
              <a:t>etc</a:t>
            </a:r>
            <a:r>
              <a:rPr lang="en-CA" sz="1600" dirty="0" smtClean="0"/>
              <a:t>)</a:t>
            </a:r>
          </a:p>
          <a:p>
            <a:pPr marL="342900" indent="-342900">
              <a:buFont typeface="Arial" pitchFamily="34" charset="0"/>
              <a:buChar char="•"/>
            </a:pPr>
            <a:endParaRPr lang="en-CA" sz="1600" dirty="0" smtClean="0"/>
          </a:p>
          <a:p>
            <a:pPr marL="342900" indent="-342900">
              <a:buFont typeface="Arial" pitchFamily="34" charset="0"/>
              <a:buChar char="•"/>
            </a:pPr>
            <a:r>
              <a:rPr lang="en-CA" sz="1600" b="1" dirty="0" smtClean="0"/>
              <a:t> Paraphrase</a:t>
            </a:r>
            <a:r>
              <a:rPr lang="en-CA" sz="1600" dirty="0" smtClean="0"/>
              <a:t> </a:t>
            </a:r>
            <a:r>
              <a:rPr lang="en-CA" sz="1600" dirty="0"/>
              <a:t>– It is easier to study from your own ideas than your teachers’!</a:t>
            </a:r>
          </a:p>
          <a:p>
            <a:pPr marL="342900" indent="-342900">
              <a:buFont typeface="Arial" pitchFamily="34" charset="0"/>
              <a:buChar char="•"/>
            </a:pPr>
            <a:endParaRPr lang="en-CA" sz="1600" dirty="0"/>
          </a:p>
          <a:p>
            <a:pPr marL="342900" indent="-342900">
              <a:buFont typeface="Arial" pitchFamily="34" charset="0"/>
              <a:buChar char="•"/>
            </a:pPr>
            <a:r>
              <a:rPr lang="en-CA" sz="1600" dirty="0" smtClean="0"/>
              <a:t> Stay </a:t>
            </a:r>
            <a:r>
              <a:rPr lang="en-CA" sz="1600" dirty="0"/>
              <a:t>ahead of </a:t>
            </a:r>
            <a:r>
              <a:rPr lang="en-CA" sz="1600" b="1" dirty="0"/>
              <a:t>reading assignments</a:t>
            </a:r>
            <a:r>
              <a:rPr lang="en-CA" sz="1600" dirty="0"/>
              <a:t>. This will help you understand lectures </a:t>
            </a:r>
            <a:r>
              <a:rPr lang="en-CA" sz="1600" dirty="0" smtClean="0"/>
              <a:t>better. </a:t>
            </a:r>
          </a:p>
          <a:p>
            <a:pPr marL="342900" indent="-342900">
              <a:buFont typeface="Arial" pitchFamily="34" charset="0"/>
              <a:buChar char="•"/>
            </a:pPr>
            <a:endParaRPr lang="en-CA" sz="1600" dirty="0"/>
          </a:p>
          <a:p>
            <a:pPr marL="342900" indent="-342900">
              <a:buFont typeface="Arial" pitchFamily="34" charset="0"/>
              <a:buChar char="•"/>
            </a:pPr>
            <a:r>
              <a:rPr lang="en-CA" sz="1600" dirty="0"/>
              <a:t> </a:t>
            </a:r>
            <a:r>
              <a:rPr lang="en-CA" sz="1600" b="1" dirty="0" smtClean="0"/>
              <a:t>Underline</a:t>
            </a:r>
            <a:r>
              <a:rPr lang="en-CA" sz="1600" dirty="0" smtClean="0"/>
              <a:t> </a:t>
            </a:r>
            <a:r>
              <a:rPr lang="en-CA" sz="1600" dirty="0"/>
              <a:t>or </a:t>
            </a:r>
            <a:r>
              <a:rPr lang="en-CA" sz="1600" b="1" dirty="0"/>
              <a:t>star</a:t>
            </a:r>
            <a:r>
              <a:rPr lang="en-CA" sz="1600" dirty="0"/>
              <a:t> key points.</a:t>
            </a:r>
          </a:p>
          <a:p>
            <a:pPr marL="342900" indent="-342900">
              <a:buFont typeface="Arial" pitchFamily="34" charset="0"/>
              <a:buChar char="•"/>
            </a:pPr>
            <a:endParaRPr lang="en-CA" sz="1600" dirty="0"/>
          </a:p>
          <a:p>
            <a:pPr marL="342900" indent="-342900">
              <a:buFont typeface="Arial" pitchFamily="34" charset="0"/>
              <a:buChar char="•"/>
            </a:pPr>
            <a:r>
              <a:rPr lang="en-CA" sz="1600" dirty="0"/>
              <a:t> </a:t>
            </a:r>
            <a:r>
              <a:rPr lang="en-CA" sz="1600" b="1" dirty="0" smtClean="0"/>
              <a:t>Record</a:t>
            </a:r>
            <a:r>
              <a:rPr lang="en-CA" sz="1600" dirty="0" smtClean="0"/>
              <a:t> </a:t>
            </a:r>
            <a:r>
              <a:rPr lang="en-CA" sz="1600" dirty="0"/>
              <a:t>lectures if you are having trouble keeping up. (Remember to ask permission </a:t>
            </a:r>
            <a:r>
              <a:rPr lang="en-CA" sz="1600" dirty="0" smtClean="0"/>
              <a:t>from the instructor</a:t>
            </a:r>
            <a:r>
              <a:rPr lang="en-CA" sz="1600" dirty="0"/>
              <a:t>).</a:t>
            </a:r>
          </a:p>
          <a:p>
            <a:pPr marL="342900" indent="-342900">
              <a:buFont typeface="Arial" pitchFamily="34" charset="0"/>
              <a:buChar char="•"/>
            </a:pPr>
            <a:endParaRPr lang="en-CA" sz="1600" dirty="0"/>
          </a:p>
          <a:p>
            <a:pPr marL="342900" indent="-342900">
              <a:buFont typeface="Arial" pitchFamily="34" charset="0"/>
              <a:buChar char="•"/>
            </a:pPr>
            <a:r>
              <a:rPr lang="en-CA" sz="1600" dirty="0"/>
              <a:t> </a:t>
            </a:r>
            <a:r>
              <a:rPr lang="en-CA" sz="1600" dirty="0" smtClean="0"/>
              <a:t>Know </a:t>
            </a:r>
            <a:r>
              <a:rPr lang="en-CA" sz="1600" dirty="0"/>
              <a:t>the </a:t>
            </a:r>
            <a:r>
              <a:rPr lang="en-CA" sz="1600" b="1" dirty="0"/>
              <a:t>type of test </a:t>
            </a:r>
            <a:r>
              <a:rPr lang="en-CA" sz="1600" dirty="0"/>
              <a:t>you will be </a:t>
            </a:r>
            <a:r>
              <a:rPr lang="en-CA" sz="1600" dirty="0" smtClean="0"/>
              <a:t>taking. This </a:t>
            </a:r>
            <a:r>
              <a:rPr lang="en-CA" sz="1600" dirty="0"/>
              <a:t>will allow you to tailor your notes to fit this style.</a:t>
            </a:r>
          </a:p>
          <a:p>
            <a:pPr>
              <a:buFont typeface="Wingdings" pitchFamily="2" charset="2"/>
              <a:buChar char="v"/>
            </a:pPr>
            <a:endParaRPr lang="en-CA" sz="1600" dirty="0" smtClean="0">
              <a:solidFill>
                <a:srgbClr val="E5681B"/>
              </a:solidFill>
            </a:endParaRPr>
          </a:p>
        </p:txBody>
      </p:sp>
      <p:sp>
        <p:nvSpPr>
          <p:cNvPr id="3" name="TextBox 2"/>
          <p:cNvSpPr txBox="1"/>
          <p:nvPr/>
        </p:nvSpPr>
        <p:spPr>
          <a:xfrm>
            <a:off x="832981" y="1697370"/>
            <a:ext cx="3749686" cy="400110"/>
          </a:xfrm>
          <a:prstGeom prst="rect">
            <a:avLst/>
          </a:prstGeom>
          <a:noFill/>
        </p:spPr>
        <p:txBody>
          <a:bodyPr wrap="square" rtlCol="0">
            <a:spAutoFit/>
          </a:bodyPr>
          <a:lstStyle/>
          <a:p>
            <a:r>
              <a:rPr lang="en-US" sz="2000" b="1" dirty="0" smtClean="0"/>
              <a:t>Helpful Hints:</a:t>
            </a:r>
            <a:endParaRPr lang="en-US" sz="2000" b="1" dirty="0"/>
          </a:p>
        </p:txBody>
      </p:sp>
    </p:spTree>
    <p:extLst>
      <p:ext uri="{BB962C8B-B14F-4D97-AF65-F5344CB8AC3E}">
        <p14:creationId xmlns:p14="http://schemas.microsoft.com/office/powerpoint/2010/main" val="1069275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83" y="381000"/>
            <a:ext cx="8229600" cy="1143000"/>
          </a:xfrm>
        </p:spPr>
        <p:txBody>
          <a:bodyPr>
            <a:normAutofit fontScale="90000"/>
          </a:bodyPr>
          <a:lstStyle/>
          <a:p>
            <a:r>
              <a:rPr lang="en-CA" dirty="0" smtClean="0">
                <a:effectLst>
                  <a:outerShdw blurRad="38100" dist="38100" dir="2700000" algn="tl">
                    <a:srgbClr val="000000">
                      <a:alpha val="43137"/>
                    </a:srgbClr>
                  </a:outerShdw>
                </a:effectLst>
              </a:rPr>
              <a:t>Dual Credit Tool Kit: Note Taking</a:t>
            </a:r>
            <a:endParaRPr lang="en-CA" dirty="0">
              <a:effectLst>
                <a:outerShdw blurRad="38100" dist="38100" dir="2700000" algn="tl">
                  <a:srgbClr val="000000">
                    <a:alpha val="43137"/>
                  </a:srgbClr>
                </a:outerShdw>
              </a:effectLst>
            </a:endParaRPr>
          </a:p>
        </p:txBody>
      </p:sp>
      <p:pic>
        <p:nvPicPr>
          <p:cNvPr id="5" name="Picture 4" descr="LightSunOnly.gif"/>
          <p:cNvPicPr>
            <a:picLocks noChangeAspect="1"/>
          </p:cNvPicPr>
          <p:nvPr/>
        </p:nvPicPr>
        <p:blipFill>
          <a:blip r:embed="rId3" cstate="print"/>
          <a:stretch>
            <a:fillRect/>
          </a:stretch>
        </p:blipFill>
        <p:spPr>
          <a:xfrm>
            <a:off x="7239000" y="4267200"/>
            <a:ext cx="1419567" cy="1428825"/>
          </a:xfrm>
          <a:prstGeom prst="rect">
            <a:avLst/>
          </a:prstGeom>
          <a:effectLst>
            <a:reflection blurRad="6350" stA="50000" endA="300" endPos="55500" dist="50800" dir="5400000" sy="-100000" algn="bl" rotWithShape="0"/>
          </a:effectLst>
        </p:spPr>
      </p:pic>
      <p:graphicFrame>
        <p:nvGraphicFramePr>
          <p:cNvPr id="8" name="Content Placeholder 7"/>
          <p:cNvGraphicFramePr>
            <a:graphicFrameLocks noGrp="1"/>
          </p:cNvGraphicFramePr>
          <p:nvPr>
            <p:ph idx="1"/>
            <p:extLst>
              <p:ext uri="{D42A27DB-BD31-4B8C-83A1-F6EECF244321}">
                <p14:modId xmlns:p14="http://schemas.microsoft.com/office/powerpoint/2010/main" val="3634550885"/>
              </p:ext>
            </p:extLst>
          </p:nvPr>
        </p:nvGraphicFramePr>
        <p:xfrm>
          <a:off x="609600" y="3276600"/>
          <a:ext cx="8229600" cy="2844800"/>
        </p:xfrm>
        <a:graphic>
          <a:graphicData uri="http://schemas.openxmlformats.org/drawingml/2006/table">
            <a:tbl>
              <a:tblPr firstRow="1" bandRow="1"/>
              <a:tblGrid>
                <a:gridCol w="4114800"/>
                <a:gridCol w="4114800"/>
              </a:tblGrid>
              <a:tr h="370840">
                <a:tc>
                  <a:txBody>
                    <a:bodyPr/>
                    <a:lstStyle/>
                    <a:p>
                      <a:r>
                        <a:rPr lang="en-US" dirty="0" smtClean="0">
                          <a:latin typeface="Arial" pitchFamily="34" charset="0"/>
                          <a:cs typeface="Arial" pitchFamily="34" charset="0"/>
                        </a:rPr>
                        <a:t>Questions/Key Words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Notes on Information</a:t>
                      </a:r>
                      <a:endParaRPr lang="en-US" dirty="0">
                        <a:latin typeface="Arial" pitchFamily="34" charset="0"/>
                        <a:cs typeface="Arial" pitchFamily="34" charset="0"/>
                      </a:endParaRPr>
                    </a:p>
                  </a:txBody>
                  <a:tcPr/>
                </a:tc>
              </a:tr>
              <a:tr h="370840">
                <a:tc>
                  <a: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txBody>
                  <a:tcPr/>
                </a:tc>
                <a:tc>
                  <a:txBody>
                    <a:bodyPr/>
                    <a:lstStyle/>
                    <a:p>
                      <a:endParaRPr lang="en-US" dirty="0">
                        <a:latin typeface="Arial" pitchFamily="34" charset="0"/>
                        <a:cs typeface="Arial" pitchFamily="34" charset="0"/>
                      </a:endParaRPr>
                    </a:p>
                  </a:txBody>
                  <a:tcPr/>
                </a:tc>
              </a:tr>
              <a:tr h="370840">
                <a:tc>
                  <a:txBody>
                    <a:bodyPr/>
                    <a:lstStyle/>
                    <a:p>
                      <a:r>
                        <a:rPr lang="en-US" dirty="0" smtClean="0">
                          <a:latin typeface="Arial" pitchFamily="34" charset="0"/>
                          <a:cs typeface="Arial" pitchFamily="34" charset="0"/>
                        </a:rPr>
                        <a:t>New Vocabulary</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Summary (1-2 Sentences)</a:t>
                      </a:r>
                      <a:endParaRPr lang="en-US" dirty="0">
                        <a:latin typeface="Arial" pitchFamily="34" charset="0"/>
                        <a:cs typeface="Arial" pitchFamily="34" charset="0"/>
                      </a:endParaRPr>
                    </a:p>
                  </a:txBody>
                  <a:tcPr/>
                </a:tc>
              </a:tr>
              <a:tr h="370840">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sp>
        <p:nvSpPr>
          <p:cNvPr id="9" name="TextBox 8"/>
          <p:cNvSpPr txBox="1"/>
          <p:nvPr/>
        </p:nvSpPr>
        <p:spPr>
          <a:xfrm>
            <a:off x="609599" y="1676400"/>
            <a:ext cx="8048967" cy="1200329"/>
          </a:xfrm>
          <a:prstGeom prst="rect">
            <a:avLst/>
          </a:prstGeom>
          <a:noFill/>
        </p:spPr>
        <p:txBody>
          <a:bodyPr wrap="square" rtlCol="0">
            <a:spAutoFit/>
          </a:bodyPr>
          <a:lstStyle/>
          <a:p>
            <a:r>
              <a:rPr lang="en-US" b="1" dirty="0" smtClean="0"/>
              <a:t>Cornell Note Taking Template</a:t>
            </a:r>
          </a:p>
          <a:p>
            <a:endParaRPr lang="en-US" dirty="0" smtClean="0"/>
          </a:p>
          <a:p>
            <a:r>
              <a:rPr lang="en-US" dirty="0" smtClean="0"/>
              <a:t>Topic of Study:</a:t>
            </a:r>
            <a:endParaRPr lang="en-US" dirty="0"/>
          </a:p>
          <a:p>
            <a:r>
              <a:rPr lang="en-US" dirty="0" smtClean="0"/>
              <a:t>______________________________</a:t>
            </a:r>
            <a:endParaRPr lang="en-US" dirty="0"/>
          </a:p>
        </p:txBody>
      </p:sp>
      <p:sp>
        <p:nvSpPr>
          <p:cNvPr id="10" name="TextBox 9"/>
          <p:cNvSpPr txBox="1"/>
          <p:nvPr/>
        </p:nvSpPr>
        <p:spPr>
          <a:xfrm rot="1250840">
            <a:off x="5756154" y="2266634"/>
            <a:ext cx="2590800" cy="707886"/>
          </a:xfrm>
          <a:prstGeom prst="rect">
            <a:avLst/>
          </a:prstGeom>
          <a:noFill/>
        </p:spPr>
        <p:txBody>
          <a:bodyPr wrap="square" rtlCol="0">
            <a:spAutoFit/>
          </a:bodyPr>
          <a:lstStyle/>
          <a:p>
            <a:r>
              <a:rPr lang="en-CA" sz="4000" b="1" spc="50" dirty="0" smtClean="0">
                <a:ln w="11430"/>
                <a:solidFill>
                  <a:srgbClr val="7CCA62">
                    <a:lumMod val="75000"/>
                  </a:srgbClr>
                </a:solidFill>
                <a:effectLst>
                  <a:outerShdw blurRad="76200" dist="50800" dir="5400000" algn="tl" rotWithShape="0">
                    <a:srgbClr val="000000">
                      <a:alpha val="65000"/>
                    </a:srgbClr>
                  </a:outerShdw>
                </a:effectLst>
              </a:rPr>
              <a:t>ACTION!</a:t>
            </a:r>
            <a:endParaRPr lang="en-US" dirty="0"/>
          </a:p>
        </p:txBody>
      </p:sp>
    </p:spTree>
    <p:extLst>
      <p:ext uri="{BB962C8B-B14F-4D97-AF65-F5344CB8AC3E}">
        <p14:creationId xmlns:p14="http://schemas.microsoft.com/office/powerpoint/2010/main" val="1080501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2050</TotalTime>
  <Words>1186</Words>
  <Application>Microsoft Office PowerPoint</Application>
  <PresentationFormat>On-screen Show (4:3)</PresentationFormat>
  <Paragraphs>103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Central Lakes Regional Planning Team</vt:lpstr>
      <vt:lpstr>Dual Credit Tool Kit: Note Taking</vt:lpstr>
      <vt:lpstr>Dual Credit Tool Kit: Note Taking</vt:lpstr>
      <vt:lpstr>Dual Credit Tool Kit: Note Taking</vt:lpstr>
      <vt:lpstr>Note Taking Strategies </vt:lpstr>
      <vt:lpstr>Dual Credit Tool Kit: Note Taking</vt:lpstr>
      <vt:lpstr>Dual Credit Tool Kit: Note Taking</vt:lpstr>
    </vt:vector>
  </TitlesOfParts>
  <Company>Georgian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Lakes Regional Planning Team</dc:title>
  <dc:creator>Michelle Rao</dc:creator>
  <cp:lastModifiedBy>Michelle Rao</cp:lastModifiedBy>
  <cp:revision>86</cp:revision>
  <dcterms:created xsi:type="dcterms:W3CDTF">2013-07-24T18:05:07Z</dcterms:created>
  <dcterms:modified xsi:type="dcterms:W3CDTF">2013-08-27T14:24:29Z</dcterms:modified>
</cp:coreProperties>
</file>